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94" r:id="rId2"/>
    <p:sldId id="295" r:id="rId3"/>
    <p:sldId id="288" r:id="rId4"/>
    <p:sldId id="259" r:id="rId5"/>
    <p:sldId id="268" r:id="rId6"/>
    <p:sldId id="271" r:id="rId7"/>
    <p:sldId id="270" r:id="rId8"/>
    <p:sldId id="296" r:id="rId9"/>
    <p:sldId id="297" r:id="rId10"/>
    <p:sldId id="266" r:id="rId11"/>
    <p:sldId id="272" r:id="rId12"/>
    <p:sldId id="273" r:id="rId13"/>
    <p:sldId id="276" r:id="rId14"/>
    <p:sldId id="298" r:id="rId15"/>
    <p:sldId id="299" r:id="rId16"/>
    <p:sldId id="293" r:id="rId17"/>
    <p:sldId id="275" r:id="rId18"/>
    <p:sldId id="277" r:id="rId19"/>
    <p:sldId id="278" r:id="rId20"/>
    <p:sldId id="279" r:id="rId21"/>
    <p:sldId id="280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FF"/>
    <a:srgbClr val="006600"/>
    <a:srgbClr val="CC0000"/>
    <a:srgbClr val="0000CC"/>
    <a:srgbClr val="C90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94" autoAdjust="0"/>
    <p:restoredTop sz="94660"/>
  </p:normalViewPr>
  <p:slideViewPr>
    <p:cSldViewPr>
      <p:cViewPr varScale="1">
        <p:scale>
          <a:sx n="92" d="100"/>
          <a:sy n="92" d="100"/>
        </p:scale>
        <p:origin x="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5F4F9-5599-4E1D-B483-DCD7DF6C31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37FA4C-C346-4601-B568-65BB4792D5AD}">
      <dgm:prSet phldrT="[Text]" custT="1"/>
      <dgm:spPr/>
      <dgm:t>
        <a:bodyPr/>
        <a:lstStyle/>
        <a:p>
          <a:r>
            <a:rPr lang="en-US" sz="1800" dirty="0" smtClean="0"/>
            <a:t>Relate all V(</a:t>
          </a:r>
          <a:r>
            <a:rPr lang="en-US" sz="1800" dirty="0" smtClean="0">
              <a:latin typeface="Symbol" pitchFamily="18" charset="2"/>
            </a:rPr>
            <a:t>u</a:t>
          </a:r>
          <a:r>
            <a:rPr lang="en-US" sz="1800" dirty="0" smtClean="0">
              <a:latin typeface="+mn-lt"/>
            </a:rPr>
            <a:t>)</a:t>
          </a:r>
          <a:r>
            <a:rPr lang="en-US" sz="1800" baseline="0" dirty="0" smtClean="0"/>
            <a:t> to X</a:t>
          </a:r>
          <a:r>
            <a:rPr lang="en-US" sz="1800" baseline="-25000" dirty="0" smtClean="0"/>
            <a:t>A</a:t>
          </a:r>
          <a:endParaRPr lang="en-US" sz="1800" dirty="0"/>
        </a:p>
      </dgm:t>
    </dgm:pt>
    <dgm:pt modelId="{DB7F044C-4F91-4782-ADC0-071E30F5AA1A}" type="parTrans" cxnId="{991BB68B-327F-4867-A2D5-D77A7DF67895}">
      <dgm:prSet/>
      <dgm:spPr/>
      <dgm:t>
        <a:bodyPr/>
        <a:lstStyle/>
        <a:p>
          <a:endParaRPr lang="en-US"/>
        </a:p>
      </dgm:t>
    </dgm:pt>
    <dgm:pt modelId="{9846AC1F-73BF-4B08-9923-0F4E95044581}" type="sibTrans" cxnId="{991BB68B-327F-4867-A2D5-D77A7DF67895}">
      <dgm:prSet/>
      <dgm:spPr/>
      <dgm:t>
        <a:bodyPr/>
        <a:lstStyle/>
        <a:p>
          <a:endParaRPr lang="en-US"/>
        </a:p>
      </dgm:t>
    </dgm:pt>
    <dgm:pt modelId="{364FDD13-A693-41CA-AA61-F5C0C405A6B4}">
      <dgm:prSet phldrT="[Text]" custT="1"/>
      <dgm:spPr/>
      <dgm:t>
        <a:bodyPr/>
        <a:lstStyle/>
        <a:p>
          <a:endParaRPr lang="en-US" sz="2000" baseline="0" dirty="0" smtClean="0">
            <a:latin typeface="Arial"/>
            <a:cs typeface="Arial"/>
          </a:endParaRPr>
        </a:p>
      </dgm:t>
    </dgm:pt>
    <dgm:pt modelId="{8067F066-8599-49BE-AC02-5ABB394A8FF7}" type="parTrans" cxnId="{7388D069-91F1-439F-9B85-A63F57E58A88}">
      <dgm:prSet/>
      <dgm:spPr/>
      <dgm:t>
        <a:bodyPr/>
        <a:lstStyle/>
        <a:p>
          <a:endParaRPr lang="en-US"/>
        </a:p>
      </dgm:t>
    </dgm:pt>
    <dgm:pt modelId="{CBDCC48E-97A7-42FB-8FE8-A282CC5D97D7}" type="sibTrans" cxnId="{7388D069-91F1-439F-9B85-A63F57E58A88}">
      <dgm:prSet/>
      <dgm:spPr/>
      <dgm:t>
        <a:bodyPr/>
        <a:lstStyle/>
        <a:p>
          <a:endParaRPr lang="en-US"/>
        </a:p>
      </dgm:t>
    </dgm:pt>
    <dgm:pt modelId="{F9E1D893-5FA0-4905-B9E6-4E37ADE31E40}">
      <dgm:prSet phldrT="[Text]" custT="1"/>
      <dgm:spPr/>
      <dgm:t>
        <a:bodyPr/>
        <a:lstStyle/>
        <a:p>
          <a:r>
            <a:rPr lang="en-US" sz="1800" dirty="0" smtClean="0"/>
            <a:t>Put together</a:t>
          </a:r>
          <a:endParaRPr lang="en-US" sz="1800" dirty="0"/>
        </a:p>
      </dgm:t>
    </dgm:pt>
    <dgm:pt modelId="{FB2CBA32-F5EB-4428-8F2F-B2426B0EF28E}" type="sibTrans" cxnId="{0EC4777F-60BF-414A-ACFD-998B29600CD8}">
      <dgm:prSet/>
      <dgm:spPr/>
      <dgm:t>
        <a:bodyPr/>
        <a:lstStyle/>
        <a:p>
          <a:endParaRPr lang="en-US"/>
        </a:p>
      </dgm:t>
    </dgm:pt>
    <dgm:pt modelId="{BD5BC317-ACDC-4475-9A88-3979C7931DDC}" type="parTrans" cxnId="{0EC4777F-60BF-414A-ACFD-998B29600CD8}">
      <dgm:prSet/>
      <dgm:spPr/>
      <dgm:t>
        <a:bodyPr/>
        <a:lstStyle/>
        <a:p>
          <a:endParaRPr lang="en-US"/>
        </a:p>
      </dgm:t>
    </dgm:pt>
    <dgm:pt modelId="{BC59F54A-2366-486A-87D7-1624233A3C18}" type="pres">
      <dgm:prSet presAssocID="{A8C5F4F9-5599-4E1D-B483-DCD7DF6C31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45BAC-09DD-4388-999B-B6B73AE81541}" type="pres">
      <dgm:prSet presAssocID="{5B37FA4C-C346-4601-B568-65BB4792D5AD}" presName="composite" presStyleCnt="0"/>
      <dgm:spPr/>
    </dgm:pt>
    <dgm:pt modelId="{879A7E9F-1D19-43DE-8E8C-CC359D0CA464}" type="pres">
      <dgm:prSet presAssocID="{5B37FA4C-C346-4601-B568-65BB4792D5A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9EF5C-C639-44FF-B0B4-32089E0D86B5}" type="pres">
      <dgm:prSet presAssocID="{5B37FA4C-C346-4601-B568-65BB4792D5AD}" presName="descendantText" presStyleLbl="alignAcc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0EE29-9C2B-4A22-9BD4-3AD6A8156BBF}" type="pres">
      <dgm:prSet presAssocID="{9846AC1F-73BF-4B08-9923-0F4E95044581}" presName="sp" presStyleCnt="0"/>
      <dgm:spPr/>
    </dgm:pt>
    <dgm:pt modelId="{9BEA906D-A047-417F-B0FE-1DBA91115F3B}" type="pres">
      <dgm:prSet presAssocID="{F9E1D893-5FA0-4905-B9E6-4E37ADE31E40}" presName="composite" presStyleCnt="0"/>
      <dgm:spPr/>
    </dgm:pt>
    <dgm:pt modelId="{4FAB5ACF-F099-4769-A59F-0AFFC5B340AF}" type="pres">
      <dgm:prSet presAssocID="{F9E1D893-5FA0-4905-B9E6-4E37ADE31E4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5429D-48E5-4FE2-AEA7-7DDEC82C6C48}" type="pres">
      <dgm:prSet presAssocID="{F9E1D893-5FA0-4905-B9E6-4E37ADE31E4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1BB68B-327F-4867-A2D5-D77A7DF67895}" srcId="{A8C5F4F9-5599-4E1D-B483-DCD7DF6C31CC}" destId="{5B37FA4C-C346-4601-B568-65BB4792D5AD}" srcOrd="0" destOrd="0" parTransId="{DB7F044C-4F91-4782-ADC0-071E30F5AA1A}" sibTransId="{9846AC1F-73BF-4B08-9923-0F4E95044581}"/>
    <dgm:cxn modelId="{7388D069-91F1-439F-9B85-A63F57E58A88}" srcId="{5B37FA4C-C346-4601-B568-65BB4792D5AD}" destId="{364FDD13-A693-41CA-AA61-F5C0C405A6B4}" srcOrd="0" destOrd="0" parTransId="{8067F066-8599-49BE-AC02-5ABB394A8FF7}" sibTransId="{CBDCC48E-97A7-42FB-8FE8-A282CC5D97D7}"/>
    <dgm:cxn modelId="{D4C728F9-CDBA-4E8E-AD2B-9625EEC07749}" type="presOf" srcId="{F9E1D893-5FA0-4905-B9E6-4E37ADE31E40}" destId="{4FAB5ACF-F099-4769-A59F-0AFFC5B340AF}" srcOrd="0" destOrd="0" presId="urn:microsoft.com/office/officeart/2005/8/layout/chevron2"/>
    <dgm:cxn modelId="{0EC4777F-60BF-414A-ACFD-998B29600CD8}" srcId="{A8C5F4F9-5599-4E1D-B483-DCD7DF6C31CC}" destId="{F9E1D893-5FA0-4905-B9E6-4E37ADE31E40}" srcOrd="1" destOrd="0" parTransId="{BD5BC317-ACDC-4475-9A88-3979C7931DDC}" sibTransId="{FB2CBA32-F5EB-4428-8F2F-B2426B0EF28E}"/>
    <dgm:cxn modelId="{394985B7-5BFC-4B6B-9D5A-D295617ABEF0}" type="presOf" srcId="{A8C5F4F9-5599-4E1D-B483-DCD7DF6C31CC}" destId="{BC59F54A-2366-486A-87D7-1624233A3C18}" srcOrd="0" destOrd="0" presId="urn:microsoft.com/office/officeart/2005/8/layout/chevron2"/>
    <dgm:cxn modelId="{A034258E-85FA-40B5-81BD-8575EE426AB3}" type="presOf" srcId="{5B37FA4C-C346-4601-B568-65BB4792D5AD}" destId="{879A7E9F-1D19-43DE-8E8C-CC359D0CA464}" srcOrd="0" destOrd="0" presId="urn:microsoft.com/office/officeart/2005/8/layout/chevron2"/>
    <dgm:cxn modelId="{33BFF767-960A-443D-9E68-CF4035B91475}" type="presOf" srcId="{364FDD13-A693-41CA-AA61-F5C0C405A6B4}" destId="{5EA9EF5C-C639-44FF-B0B4-32089E0D86B5}" srcOrd="0" destOrd="0" presId="urn:microsoft.com/office/officeart/2005/8/layout/chevron2"/>
    <dgm:cxn modelId="{550E53F1-E6B2-4CCE-A119-6430E1DB1A9C}" type="presParOf" srcId="{BC59F54A-2366-486A-87D7-1624233A3C18}" destId="{AFA45BAC-09DD-4388-999B-B6B73AE81541}" srcOrd="0" destOrd="0" presId="urn:microsoft.com/office/officeart/2005/8/layout/chevron2"/>
    <dgm:cxn modelId="{C5EE2397-A0E6-4178-87C1-11995AC28689}" type="presParOf" srcId="{AFA45BAC-09DD-4388-999B-B6B73AE81541}" destId="{879A7E9F-1D19-43DE-8E8C-CC359D0CA464}" srcOrd="0" destOrd="0" presId="urn:microsoft.com/office/officeart/2005/8/layout/chevron2"/>
    <dgm:cxn modelId="{E3F2F8E5-BD34-4420-A350-8DD1E6F1499F}" type="presParOf" srcId="{AFA45BAC-09DD-4388-999B-B6B73AE81541}" destId="{5EA9EF5C-C639-44FF-B0B4-32089E0D86B5}" srcOrd="1" destOrd="0" presId="urn:microsoft.com/office/officeart/2005/8/layout/chevron2"/>
    <dgm:cxn modelId="{8C19EA51-A39F-4729-A785-E969D35FA5A7}" type="presParOf" srcId="{BC59F54A-2366-486A-87D7-1624233A3C18}" destId="{91A0EE29-9C2B-4A22-9BD4-3AD6A8156BBF}" srcOrd="1" destOrd="0" presId="urn:microsoft.com/office/officeart/2005/8/layout/chevron2"/>
    <dgm:cxn modelId="{9AAE555C-10E5-4F21-8CDB-21E0E96576E1}" type="presParOf" srcId="{BC59F54A-2366-486A-87D7-1624233A3C18}" destId="{9BEA906D-A047-417F-B0FE-1DBA91115F3B}" srcOrd="2" destOrd="0" presId="urn:microsoft.com/office/officeart/2005/8/layout/chevron2"/>
    <dgm:cxn modelId="{AFB3BA99-D76C-4E86-AEC0-0840547018A7}" type="presParOf" srcId="{9BEA906D-A047-417F-B0FE-1DBA91115F3B}" destId="{4FAB5ACF-F099-4769-A59F-0AFFC5B340AF}" srcOrd="0" destOrd="0" presId="urn:microsoft.com/office/officeart/2005/8/layout/chevron2"/>
    <dgm:cxn modelId="{9506976C-CE68-4A3F-B9F6-0FC864CDF5AE}" type="presParOf" srcId="{9BEA906D-A047-417F-B0FE-1DBA91115F3B}" destId="{1DE5429D-48E5-4FE2-AEA7-7DDEC82C6C4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C5F4F9-5599-4E1D-B483-DCD7DF6C31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37FA4C-C346-4601-B568-65BB4792D5AD}">
      <dgm:prSet phldrT="[Text]" custT="1"/>
      <dgm:spPr/>
      <dgm:t>
        <a:bodyPr/>
        <a:lstStyle/>
        <a:p>
          <a:r>
            <a:rPr lang="en-US" sz="2000" dirty="0" smtClean="0"/>
            <a:t>Relate all </a:t>
          </a:r>
          <a:r>
            <a:rPr lang="en-US" sz="2000" dirty="0" err="1" smtClean="0"/>
            <a:t>r</a:t>
          </a:r>
          <a:r>
            <a:rPr lang="en-US" sz="2000" baseline="-25000" dirty="0" err="1" smtClean="0"/>
            <a:t>j</a:t>
          </a:r>
          <a:r>
            <a:rPr lang="en-US" sz="2000" baseline="0" dirty="0" smtClean="0"/>
            <a:t> to </a:t>
          </a:r>
          <a:r>
            <a:rPr lang="en-US" sz="2000" baseline="0" dirty="0" err="1" smtClean="0"/>
            <a:t>C</a:t>
          </a:r>
          <a:r>
            <a:rPr lang="en-US" sz="2000" baseline="-25000" dirty="0" err="1" smtClean="0"/>
            <a:t>j</a:t>
          </a:r>
          <a:endParaRPr lang="en-US" sz="2000" dirty="0"/>
        </a:p>
      </dgm:t>
    </dgm:pt>
    <dgm:pt modelId="{DB7F044C-4F91-4782-ADC0-071E30F5AA1A}" type="parTrans" cxnId="{991BB68B-327F-4867-A2D5-D77A7DF67895}">
      <dgm:prSet/>
      <dgm:spPr/>
      <dgm:t>
        <a:bodyPr/>
        <a:lstStyle/>
        <a:p>
          <a:endParaRPr lang="en-US"/>
        </a:p>
      </dgm:t>
    </dgm:pt>
    <dgm:pt modelId="{9846AC1F-73BF-4B08-9923-0F4E95044581}" type="sibTrans" cxnId="{991BB68B-327F-4867-A2D5-D77A7DF67895}">
      <dgm:prSet/>
      <dgm:spPr/>
      <dgm:t>
        <a:bodyPr/>
        <a:lstStyle/>
        <a:p>
          <a:endParaRPr lang="en-US"/>
        </a:p>
      </dgm:t>
    </dgm:pt>
    <dgm:pt modelId="{364FDD13-A693-41CA-AA61-F5C0C405A6B4}">
      <dgm:prSet phldrT="[Text]" custT="1"/>
      <dgm:spPr/>
      <dgm:t>
        <a:bodyPr/>
        <a:lstStyle/>
        <a:p>
          <a:pPr marL="1433513" indent="-457200"/>
          <a:r>
            <a:rPr lang="en-US" sz="2000" dirty="0" err="1" smtClean="0">
              <a:latin typeface="Symbol" pitchFamily="18" charset="2"/>
            </a:rPr>
            <a:t>n</a:t>
          </a:r>
          <a:r>
            <a:rPr lang="en-US" sz="2000" baseline="-25000" dirty="0" err="1" smtClean="0">
              <a:latin typeface="+mn-lt"/>
            </a:rPr>
            <a:t>j</a:t>
          </a:r>
          <a:r>
            <a:rPr lang="en-US" sz="2000" baseline="-25000" dirty="0" smtClean="0">
              <a:latin typeface="+mn-lt"/>
            </a:rPr>
            <a:t> </a:t>
          </a:r>
          <a:r>
            <a:rPr lang="en-US" sz="2000" baseline="0" dirty="0" smtClean="0">
              <a:latin typeface="Arial"/>
              <a:cs typeface="Arial"/>
            </a:rPr>
            <a:t>≡ stoichiometric coefficient</a:t>
          </a:r>
          <a:endParaRPr lang="en-US" sz="2000" baseline="0" dirty="0" smtClean="0">
            <a:latin typeface="+mn-lt"/>
            <a:cs typeface="Arial"/>
          </a:endParaRPr>
        </a:p>
      </dgm:t>
    </dgm:pt>
    <dgm:pt modelId="{8067F066-8599-49BE-AC02-5ABB394A8FF7}" type="parTrans" cxnId="{7388D069-91F1-439F-9B85-A63F57E58A88}">
      <dgm:prSet/>
      <dgm:spPr/>
      <dgm:t>
        <a:bodyPr/>
        <a:lstStyle/>
        <a:p>
          <a:endParaRPr lang="en-US"/>
        </a:p>
      </dgm:t>
    </dgm:pt>
    <dgm:pt modelId="{CBDCC48E-97A7-42FB-8FE8-A282CC5D97D7}" type="sibTrans" cxnId="{7388D069-91F1-439F-9B85-A63F57E58A88}">
      <dgm:prSet/>
      <dgm:spPr/>
      <dgm:t>
        <a:bodyPr/>
        <a:lstStyle/>
        <a:p>
          <a:endParaRPr lang="en-US"/>
        </a:p>
      </dgm:t>
    </dgm:pt>
    <dgm:pt modelId="{E57E5472-626D-4BA2-B581-5B61DDDFE84E}">
      <dgm:prSet phldrT="[Text]"/>
      <dgm:spPr/>
      <dgm:t>
        <a:bodyPr/>
        <a:lstStyle/>
        <a:p>
          <a:r>
            <a:rPr lang="en-US" smtClean="0"/>
            <a:t> </a:t>
          </a:r>
          <a:endParaRPr lang="en-US" dirty="0"/>
        </a:p>
      </dgm:t>
    </dgm:pt>
    <dgm:pt modelId="{F8C7D7D6-F557-43A2-AFDE-9AA60FC5412A}" type="parTrans" cxnId="{F094D2EF-996B-435E-B106-C888AC488DB1}">
      <dgm:prSet/>
      <dgm:spPr/>
      <dgm:t>
        <a:bodyPr/>
        <a:lstStyle/>
        <a:p>
          <a:endParaRPr lang="en-US"/>
        </a:p>
      </dgm:t>
    </dgm:pt>
    <dgm:pt modelId="{F5B1986E-EDB1-44ED-9742-D0983605C81A}" type="sibTrans" cxnId="{F094D2EF-996B-435E-B106-C888AC488DB1}">
      <dgm:prSet/>
      <dgm:spPr/>
      <dgm:t>
        <a:bodyPr/>
        <a:lstStyle/>
        <a:p>
          <a:endParaRPr lang="en-US"/>
        </a:p>
      </dgm:t>
    </dgm:pt>
    <dgm:pt modelId="{F9E1D893-5FA0-4905-B9E6-4E37ADE31E40}">
      <dgm:prSet phldrT="[Text]" custT="1"/>
      <dgm:spPr/>
      <dgm:t>
        <a:bodyPr/>
        <a:lstStyle/>
        <a:p>
          <a:endParaRPr lang="en-US" sz="1800" dirty="0" smtClean="0"/>
        </a:p>
        <a:p>
          <a:r>
            <a:rPr lang="en-US" sz="1800" dirty="0" smtClean="0"/>
            <a:t>Relate all </a:t>
          </a:r>
          <a:r>
            <a:rPr lang="en-US" sz="1800" dirty="0" err="1" smtClean="0"/>
            <a:t>C</a:t>
          </a:r>
          <a:r>
            <a:rPr lang="en-US" sz="1800" baseline="-25000" dirty="0" err="1" smtClean="0"/>
            <a:t>j</a:t>
          </a:r>
          <a:r>
            <a:rPr lang="en-US" sz="1800" baseline="0" dirty="0" smtClean="0"/>
            <a:t>(X</a:t>
          </a:r>
          <a:r>
            <a:rPr lang="en-US" sz="1800" baseline="-25000" dirty="0" smtClean="0"/>
            <a:t>A</a:t>
          </a:r>
          <a:r>
            <a:rPr lang="en-US" sz="1800" baseline="0" dirty="0" smtClean="0"/>
            <a:t>)</a:t>
          </a:r>
          <a:r>
            <a:rPr lang="en-US" sz="1800" dirty="0" smtClean="0"/>
            <a:t> to V(</a:t>
          </a:r>
          <a:r>
            <a:rPr lang="en-US" sz="1800" dirty="0" smtClean="0">
              <a:latin typeface="Symbol" pitchFamily="18" charset="2"/>
            </a:rPr>
            <a:t>u</a:t>
          </a:r>
          <a:r>
            <a:rPr lang="en-US" sz="1800" dirty="0" smtClean="0"/>
            <a:t>)</a:t>
          </a:r>
          <a:endParaRPr lang="en-US" sz="1800" dirty="0"/>
        </a:p>
      </dgm:t>
    </dgm:pt>
    <dgm:pt modelId="{FB2CBA32-F5EB-4428-8F2F-B2426B0EF28E}" type="sibTrans" cxnId="{0EC4777F-60BF-414A-ACFD-998B29600CD8}">
      <dgm:prSet/>
      <dgm:spPr/>
      <dgm:t>
        <a:bodyPr/>
        <a:lstStyle/>
        <a:p>
          <a:endParaRPr lang="en-US"/>
        </a:p>
      </dgm:t>
    </dgm:pt>
    <dgm:pt modelId="{BD5BC317-ACDC-4475-9A88-3979C7931DDC}" type="parTrans" cxnId="{0EC4777F-60BF-414A-ACFD-998B29600CD8}">
      <dgm:prSet/>
      <dgm:spPr/>
      <dgm:t>
        <a:bodyPr/>
        <a:lstStyle/>
        <a:p>
          <a:endParaRPr lang="en-US"/>
        </a:p>
      </dgm:t>
    </dgm:pt>
    <dgm:pt modelId="{ACC1AC1C-4178-4E75-931E-EF052F713B6A}">
      <dgm:prSet phldrT="[Text]" custT="1"/>
      <dgm:spPr/>
      <dgm:t>
        <a:bodyPr/>
        <a:lstStyle/>
        <a:p>
          <a:pPr marL="1433513" indent="-457200"/>
          <a:r>
            <a:rPr lang="en-US" sz="2000" baseline="0" dirty="0" smtClean="0">
              <a:latin typeface="Arial"/>
              <a:cs typeface="Arial"/>
              <a:sym typeface="Symbol"/>
            </a:rPr>
            <a:t> for products, </a:t>
          </a:r>
          <a:r>
            <a:rPr lang="en-US" sz="2000" baseline="0" dirty="0" smtClean="0">
              <a:latin typeface="Meiryo"/>
              <a:ea typeface="Meiryo"/>
              <a:cs typeface="Arial"/>
              <a:sym typeface="Symbol"/>
            </a:rPr>
            <a:t>⊖ </a:t>
          </a:r>
          <a:r>
            <a:rPr lang="en-US" sz="2000" baseline="0" dirty="0" smtClean="0">
              <a:latin typeface="+mn-lt"/>
              <a:ea typeface="Meiryo"/>
              <a:cs typeface="Arial"/>
              <a:sym typeface="Symbol"/>
            </a:rPr>
            <a:t>for reactants</a:t>
          </a:r>
          <a:endParaRPr lang="en-US" sz="2000" baseline="0" dirty="0" smtClean="0">
            <a:latin typeface="+mn-lt"/>
            <a:cs typeface="Arial"/>
          </a:endParaRPr>
        </a:p>
      </dgm:t>
    </dgm:pt>
    <dgm:pt modelId="{BB2D7D53-073A-465F-B86E-56AA06B9BAC0}" type="parTrans" cxnId="{38A0B34C-A283-4495-92D9-99E8D8B51393}">
      <dgm:prSet/>
      <dgm:spPr/>
      <dgm:t>
        <a:bodyPr/>
        <a:lstStyle/>
        <a:p>
          <a:endParaRPr lang="en-US"/>
        </a:p>
      </dgm:t>
    </dgm:pt>
    <dgm:pt modelId="{1771A572-C049-41D7-97AA-2A008C0C43F9}" type="sibTrans" cxnId="{38A0B34C-A283-4495-92D9-99E8D8B51393}">
      <dgm:prSet/>
      <dgm:spPr/>
      <dgm:t>
        <a:bodyPr/>
        <a:lstStyle/>
        <a:p>
          <a:endParaRPr lang="en-US"/>
        </a:p>
      </dgm:t>
    </dgm:pt>
    <dgm:pt modelId="{BC59F54A-2366-486A-87D7-1624233A3C18}" type="pres">
      <dgm:prSet presAssocID="{A8C5F4F9-5599-4E1D-B483-DCD7DF6C31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45BAC-09DD-4388-999B-B6B73AE81541}" type="pres">
      <dgm:prSet presAssocID="{5B37FA4C-C346-4601-B568-65BB4792D5AD}" presName="composite" presStyleCnt="0"/>
      <dgm:spPr/>
    </dgm:pt>
    <dgm:pt modelId="{879A7E9F-1D19-43DE-8E8C-CC359D0CA464}" type="pres">
      <dgm:prSet presAssocID="{5B37FA4C-C346-4601-B568-65BB4792D5A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9EF5C-C639-44FF-B0B4-32089E0D86B5}" type="pres">
      <dgm:prSet presAssocID="{5B37FA4C-C346-4601-B568-65BB4792D5AD}" presName="descendantText" presStyleLbl="alignAcc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0EE29-9C2B-4A22-9BD4-3AD6A8156BBF}" type="pres">
      <dgm:prSet presAssocID="{9846AC1F-73BF-4B08-9923-0F4E95044581}" presName="sp" presStyleCnt="0"/>
      <dgm:spPr/>
    </dgm:pt>
    <dgm:pt modelId="{9BEA906D-A047-417F-B0FE-1DBA91115F3B}" type="pres">
      <dgm:prSet presAssocID="{F9E1D893-5FA0-4905-B9E6-4E37ADE31E40}" presName="composite" presStyleCnt="0"/>
      <dgm:spPr/>
    </dgm:pt>
    <dgm:pt modelId="{4FAB5ACF-F099-4769-A59F-0AFFC5B340AF}" type="pres">
      <dgm:prSet presAssocID="{F9E1D893-5FA0-4905-B9E6-4E37ADE31E4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5429D-48E5-4FE2-AEA7-7DDEC82C6C48}" type="pres">
      <dgm:prSet presAssocID="{F9E1D893-5FA0-4905-B9E6-4E37ADE31E4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88D069-91F1-439F-9B85-A63F57E58A88}" srcId="{5B37FA4C-C346-4601-B568-65BB4792D5AD}" destId="{364FDD13-A693-41CA-AA61-F5C0C405A6B4}" srcOrd="0" destOrd="0" parTransId="{8067F066-8599-49BE-AC02-5ABB394A8FF7}" sibTransId="{CBDCC48E-97A7-42FB-8FE8-A282CC5D97D7}"/>
    <dgm:cxn modelId="{0EC4777F-60BF-414A-ACFD-998B29600CD8}" srcId="{A8C5F4F9-5599-4E1D-B483-DCD7DF6C31CC}" destId="{F9E1D893-5FA0-4905-B9E6-4E37ADE31E40}" srcOrd="1" destOrd="0" parTransId="{BD5BC317-ACDC-4475-9A88-3979C7931DDC}" sibTransId="{FB2CBA32-F5EB-4428-8F2F-B2426B0EF28E}"/>
    <dgm:cxn modelId="{C2C5992D-9F71-49EC-8F74-D90E65CA6257}" type="presOf" srcId="{ACC1AC1C-4178-4E75-931E-EF052F713B6A}" destId="{5EA9EF5C-C639-44FF-B0B4-32089E0D86B5}" srcOrd="0" destOrd="1" presId="urn:microsoft.com/office/officeart/2005/8/layout/chevron2"/>
    <dgm:cxn modelId="{CE7DC1D6-F57C-4A12-A872-6DF40861107A}" type="presOf" srcId="{F9E1D893-5FA0-4905-B9E6-4E37ADE31E40}" destId="{4FAB5ACF-F099-4769-A59F-0AFFC5B340AF}" srcOrd="0" destOrd="0" presId="urn:microsoft.com/office/officeart/2005/8/layout/chevron2"/>
    <dgm:cxn modelId="{FECEA593-D7A7-4A19-9ABA-5BF1FA41A21E}" type="presOf" srcId="{E57E5472-626D-4BA2-B581-5B61DDDFE84E}" destId="{1DE5429D-48E5-4FE2-AEA7-7DDEC82C6C48}" srcOrd="0" destOrd="0" presId="urn:microsoft.com/office/officeart/2005/8/layout/chevron2"/>
    <dgm:cxn modelId="{EB91FE4D-D255-4CDE-A8BB-7B5CE075F210}" type="presOf" srcId="{A8C5F4F9-5599-4E1D-B483-DCD7DF6C31CC}" destId="{BC59F54A-2366-486A-87D7-1624233A3C18}" srcOrd="0" destOrd="0" presId="urn:microsoft.com/office/officeart/2005/8/layout/chevron2"/>
    <dgm:cxn modelId="{991BB68B-327F-4867-A2D5-D77A7DF67895}" srcId="{A8C5F4F9-5599-4E1D-B483-DCD7DF6C31CC}" destId="{5B37FA4C-C346-4601-B568-65BB4792D5AD}" srcOrd="0" destOrd="0" parTransId="{DB7F044C-4F91-4782-ADC0-071E30F5AA1A}" sibTransId="{9846AC1F-73BF-4B08-9923-0F4E95044581}"/>
    <dgm:cxn modelId="{A6D92892-F3A2-42A0-9D5E-68502F6056A2}" type="presOf" srcId="{5B37FA4C-C346-4601-B568-65BB4792D5AD}" destId="{879A7E9F-1D19-43DE-8E8C-CC359D0CA464}" srcOrd="0" destOrd="0" presId="urn:microsoft.com/office/officeart/2005/8/layout/chevron2"/>
    <dgm:cxn modelId="{90119DBC-BD0C-466C-8D84-069EF6855E7D}" type="presOf" srcId="{364FDD13-A693-41CA-AA61-F5C0C405A6B4}" destId="{5EA9EF5C-C639-44FF-B0B4-32089E0D86B5}" srcOrd="0" destOrd="0" presId="urn:microsoft.com/office/officeart/2005/8/layout/chevron2"/>
    <dgm:cxn modelId="{F094D2EF-996B-435E-B106-C888AC488DB1}" srcId="{F9E1D893-5FA0-4905-B9E6-4E37ADE31E40}" destId="{E57E5472-626D-4BA2-B581-5B61DDDFE84E}" srcOrd="0" destOrd="0" parTransId="{F8C7D7D6-F557-43A2-AFDE-9AA60FC5412A}" sibTransId="{F5B1986E-EDB1-44ED-9742-D0983605C81A}"/>
    <dgm:cxn modelId="{38A0B34C-A283-4495-92D9-99E8D8B51393}" srcId="{5B37FA4C-C346-4601-B568-65BB4792D5AD}" destId="{ACC1AC1C-4178-4E75-931E-EF052F713B6A}" srcOrd="1" destOrd="0" parTransId="{BB2D7D53-073A-465F-B86E-56AA06B9BAC0}" sibTransId="{1771A572-C049-41D7-97AA-2A008C0C43F9}"/>
    <dgm:cxn modelId="{FA455A62-FEA3-40B4-B9F7-214F53169F7C}" type="presParOf" srcId="{BC59F54A-2366-486A-87D7-1624233A3C18}" destId="{AFA45BAC-09DD-4388-999B-B6B73AE81541}" srcOrd="0" destOrd="0" presId="urn:microsoft.com/office/officeart/2005/8/layout/chevron2"/>
    <dgm:cxn modelId="{56FADFD5-9844-40CE-9BFE-23F93753CE59}" type="presParOf" srcId="{AFA45BAC-09DD-4388-999B-B6B73AE81541}" destId="{879A7E9F-1D19-43DE-8E8C-CC359D0CA464}" srcOrd="0" destOrd="0" presId="urn:microsoft.com/office/officeart/2005/8/layout/chevron2"/>
    <dgm:cxn modelId="{27EEA238-2AFF-4435-A36D-554E5101511F}" type="presParOf" srcId="{AFA45BAC-09DD-4388-999B-B6B73AE81541}" destId="{5EA9EF5C-C639-44FF-B0B4-32089E0D86B5}" srcOrd="1" destOrd="0" presId="urn:microsoft.com/office/officeart/2005/8/layout/chevron2"/>
    <dgm:cxn modelId="{0CD3E800-1E3F-48F4-83FD-AE14E28B6C48}" type="presParOf" srcId="{BC59F54A-2366-486A-87D7-1624233A3C18}" destId="{91A0EE29-9C2B-4A22-9BD4-3AD6A8156BBF}" srcOrd="1" destOrd="0" presId="urn:microsoft.com/office/officeart/2005/8/layout/chevron2"/>
    <dgm:cxn modelId="{7FC6B14C-7426-49BA-A32B-452383C7DE1B}" type="presParOf" srcId="{BC59F54A-2366-486A-87D7-1624233A3C18}" destId="{9BEA906D-A047-417F-B0FE-1DBA91115F3B}" srcOrd="2" destOrd="0" presId="urn:microsoft.com/office/officeart/2005/8/layout/chevron2"/>
    <dgm:cxn modelId="{3D1981EB-9298-4B5B-B267-01D0A19E84EE}" type="presParOf" srcId="{9BEA906D-A047-417F-B0FE-1DBA91115F3B}" destId="{4FAB5ACF-F099-4769-A59F-0AFFC5B340AF}" srcOrd="0" destOrd="0" presId="urn:microsoft.com/office/officeart/2005/8/layout/chevron2"/>
    <dgm:cxn modelId="{2671E374-070A-4369-914E-4D8F0FFF5EA1}" type="presParOf" srcId="{9BEA906D-A047-417F-B0FE-1DBA91115F3B}" destId="{1DE5429D-48E5-4FE2-AEA7-7DDEC82C6C4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A7E9F-1D19-43DE-8E8C-CC359D0CA464}">
      <dsp:nvSpPr>
        <dsp:cNvPr id="0" name=""/>
        <dsp:cNvSpPr/>
      </dsp:nvSpPr>
      <dsp:spPr>
        <a:xfrm rot="5400000">
          <a:off x="-244412" y="247752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Relate all V(</a:t>
          </a:r>
          <a:r>
            <a:rPr lang="en-US" sz="1800" kern="1200" dirty="0" smtClean="0">
              <a:latin typeface="Symbol" pitchFamily="18" charset="2"/>
            </a:rPr>
            <a:t>u</a:t>
          </a:r>
          <a:r>
            <a:rPr lang="en-US" sz="1800" kern="1200" dirty="0" smtClean="0">
              <a:latin typeface="+mn-lt"/>
            </a:rPr>
            <a:t>)</a:t>
          </a:r>
          <a:r>
            <a:rPr lang="en-US" sz="1800" kern="1200" baseline="0" dirty="0" smtClean="0"/>
            <a:t> to X</a:t>
          </a:r>
          <a:r>
            <a:rPr lang="en-US" sz="1800" kern="1200" baseline="-25000" dirty="0" smtClean="0"/>
            <a:t>A</a:t>
          </a:r>
          <a:endParaRPr lang="en-US" sz="1800" kern="1200" dirty="0"/>
        </a:p>
      </dsp:txBody>
      <dsp:txXfrm rot="-5400000">
        <a:off x="0" y="573635"/>
        <a:ext cx="1140590" cy="488824"/>
      </dsp:txXfrm>
    </dsp:sp>
    <dsp:sp modelId="{5EA9EF5C-C639-44FF-B0B4-32089E0D86B5}">
      <dsp:nvSpPr>
        <dsp:cNvPr id="0" name=""/>
        <dsp:cNvSpPr/>
      </dsp:nvSpPr>
      <dsp:spPr>
        <a:xfrm rot="5400000">
          <a:off x="4269556" y="-3125626"/>
          <a:ext cx="1059676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baseline="0" dirty="0" smtClean="0">
            <a:latin typeface="Arial"/>
            <a:cs typeface="Arial"/>
          </a:endParaRPr>
        </a:p>
      </dsp:txBody>
      <dsp:txXfrm rot="-5400000">
        <a:off x="1140590" y="55069"/>
        <a:ext cx="7265880" cy="956218"/>
      </dsp:txXfrm>
    </dsp:sp>
    <dsp:sp modelId="{4FAB5ACF-F099-4769-A59F-0AFFC5B340AF}">
      <dsp:nvSpPr>
        <dsp:cNvPr id="0" name=""/>
        <dsp:cNvSpPr/>
      </dsp:nvSpPr>
      <dsp:spPr>
        <a:xfrm rot="5400000">
          <a:off x="-244412" y="1583457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Put together</a:t>
          </a:r>
          <a:endParaRPr lang="en-US" sz="1800" kern="1200" dirty="0"/>
        </a:p>
      </dsp:txBody>
      <dsp:txXfrm rot="-5400000">
        <a:off x="0" y="1909340"/>
        <a:ext cx="1140590" cy="488824"/>
      </dsp:txXfrm>
    </dsp:sp>
    <dsp:sp modelId="{1DE5429D-48E5-4FE2-AEA7-7DDEC82C6C48}">
      <dsp:nvSpPr>
        <dsp:cNvPr id="0" name=""/>
        <dsp:cNvSpPr/>
      </dsp:nvSpPr>
      <dsp:spPr>
        <a:xfrm rot="5400000">
          <a:off x="4269835" y="-1790199"/>
          <a:ext cx="1059119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A7E9F-1D19-43DE-8E8C-CC359D0CA464}">
      <dsp:nvSpPr>
        <dsp:cNvPr id="0" name=""/>
        <dsp:cNvSpPr/>
      </dsp:nvSpPr>
      <dsp:spPr>
        <a:xfrm rot="5400000">
          <a:off x="-244412" y="247752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Relate all </a:t>
          </a:r>
          <a:r>
            <a:rPr lang="en-US" sz="2000" kern="1200" dirty="0" err="1" smtClean="0"/>
            <a:t>r</a:t>
          </a:r>
          <a:r>
            <a:rPr lang="en-US" sz="2000" kern="1200" baseline="-25000" dirty="0" err="1" smtClean="0"/>
            <a:t>j</a:t>
          </a:r>
          <a:r>
            <a:rPr lang="en-US" sz="2000" kern="1200" baseline="0" dirty="0" smtClean="0"/>
            <a:t> to </a:t>
          </a:r>
          <a:r>
            <a:rPr lang="en-US" sz="2000" kern="1200" baseline="0" dirty="0" err="1" smtClean="0"/>
            <a:t>C</a:t>
          </a:r>
          <a:r>
            <a:rPr lang="en-US" sz="2000" kern="1200" baseline="-25000" dirty="0" err="1" smtClean="0"/>
            <a:t>j</a:t>
          </a:r>
          <a:endParaRPr lang="en-US" sz="2000" kern="1200" dirty="0"/>
        </a:p>
      </dsp:txBody>
      <dsp:txXfrm rot="-5400000">
        <a:off x="0" y="573635"/>
        <a:ext cx="1140590" cy="488824"/>
      </dsp:txXfrm>
    </dsp:sp>
    <dsp:sp modelId="{5EA9EF5C-C639-44FF-B0B4-32089E0D86B5}">
      <dsp:nvSpPr>
        <dsp:cNvPr id="0" name=""/>
        <dsp:cNvSpPr/>
      </dsp:nvSpPr>
      <dsp:spPr>
        <a:xfrm rot="5400000">
          <a:off x="4269556" y="-3125626"/>
          <a:ext cx="1059676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433513" lvl="1" indent="-4572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Symbol" pitchFamily="18" charset="2"/>
            </a:rPr>
            <a:t>n</a:t>
          </a:r>
          <a:r>
            <a:rPr lang="en-US" sz="2000" kern="1200" baseline="-25000" dirty="0" err="1" smtClean="0">
              <a:latin typeface="+mn-lt"/>
            </a:rPr>
            <a:t>j</a:t>
          </a:r>
          <a:r>
            <a:rPr lang="en-US" sz="2000" kern="1200" baseline="-25000" dirty="0" smtClean="0">
              <a:latin typeface="+mn-lt"/>
            </a:rPr>
            <a:t> </a:t>
          </a:r>
          <a:r>
            <a:rPr lang="en-US" sz="2000" kern="1200" baseline="0" dirty="0" smtClean="0">
              <a:latin typeface="Arial"/>
              <a:cs typeface="Arial"/>
            </a:rPr>
            <a:t>≡ stoichiometric coefficient</a:t>
          </a:r>
          <a:endParaRPr lang="en-US" sz="2000" kern="1200" baseline="0" dirty="0" smtClean="0">
            <a:latin typeface="+mn-lt"/>
            <a:cs typeface="Arial"/>
          </a:endParaRPr>
        </a:p>
        <a:p>
          <a:pPr marL="1433513" lvl="1" indent="-4572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baseline="0" dirty="0" smtClean="0">
              <a:latin typeface="Arial"/>
              <a:cs typeface="Arial"/>
              <a:sym typeface="Symbol"/>
            </a:rPr>
            <a:t> for products, </a:t>
          </a:r>
          <a:r>
            <a:rPr lang="en-US" sz="2000" kern="1200" baseline="0" dirty="0" smtClean="0">
              <a:latin typeface="Meiryo"/>
              <a:ea typeface="Meiryo"/>
              <a:cs typeface="Arial"/>
              <a:sym typeface="Symbol"/>
            </a:rPr>
            <a:t>⊖ </a:t>
          </a:r>
          <a:r>
            <a:rPr lang="en-US" sz="2000" kern="1200" baseline="0" dirty="0" smtClean="0">
              <a:latin typeface="+mn-lt"/>
              <a:ea typeface="Meiryo"/>
              <a:cs typeface="Arial"/>
              <a:sym typeface="Symbol"/>
            </a:rPr>
            <a:t>for reactants</a:t>
          </a:r>
          <a:endParaRPr lang="en-US" sz="2000" kern="1200" baseline="0" dirty="0" smtClean="0">
            <a:latin typeface="+mn-lt"/>
            <a:cs typeface="Arial"/>
          </a:endParaRPr>
        </a:p>
      </dsp:txBody>
      <dsp:txXfrm rot="-5400000">
        <a:off x="1140590" y="55069"/>
        <a:ext cx="7265880" cy="956218"/>
      </dsp:txXfrm>
    </dsp:sp>
    <dsp:sp modelId="{4FAB5ACF-F099-4769-A59F-0AFFC5B340AF}">
      <dsp:nvSpPr>
        <dsp:cNvPr id="0" name=""/>
        <dsp:cNvSpPr/>
      </dsp:nvSpPr>
      <dsp:spPr>
        <a:xfrm rot="5400000">
          <a:off x="-244412" y="1583457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Relate all </a:t>
          </a:r>
          <a:r>
            <a:rPr lang="en-US" sz="1800" kern="1200" dirty="0" err="1" smtClean="0"/>
            <a:t>C</a:t>
          </a:r>
          <a:r>
            <a:rPr lang="en-US" sz="1800" kern="1200" baseline="-25000" dirty="0" err="1" smtClean="0"/>
            <a:t>j</a:t>
          </a:r>
          <a:r>
            <a:rPr lang="en-US" sz="1800" kern="1200" baseline="0" dirty="0" smtClean="0"/>
            <a:t>(X</a:t>
          </a:r>
          <a:r>
            <a:rPr lang="en-US" sz="1800" kern="1200" baseline="-25000" dirty="0" smtClean="0"/>
            <a:t>A</a:t>
          </a:r>
          <a:r>
            <a:rPr lang="en-US" sz="1800" kern="1200" baseline="0" dirty="0" smtClean="0"/>
            <a:t>)</a:t>
          </a:r>
          <a:r>
            <a:rPr lang="en-US" sz="1800" kern="1200" dirty="0" smtClean="0"/>
            <a:t> to V(</a:t>
          </a:r>
          <a:r>
            <a:rPr lang="en-US" sz="1800" kern="1200" dirty="0" smtClean="0">
              <a:latin typeface="Symbol" pitchFamily="18" charset="2"/>
            </a:rPr>
            <a:t>u</a:t>
          </a:r>
          <a:r>
            <a:rPr lang="en-US" sz="1800" kern="1200" dirty="0" smtClean="0"/>
            <a:t>)</a:t>
          </a:r>
          <a:endParaRPr lang="en-US" sz="1800" kern="1200" dirty="0"/>
        </a:p>
      </dsp:txBody>
      <dsp:txXfrm rot="-5400000">
        <a:off x="0" y="1909340"/>
        <a:ext cx="1140590" cy="488824"/>
      </dsp:txXfrm>
    </dsp:sp>
    <dsp:sp modelId="{1DE5429D-48E5-4FE2-AEA7-7DDEC82C6C48}">
      <dsp:nvSpPr>
        <dsp:cNvPr id="0" name=""/>
        <dsp:cNvSpPr/>
      </dsp:nvSpPr>
      <dsp:spPr>
        <a:xfrm rot="5400000">
          <a:off x="4269835" y="-1790199"/>
          <a:ext cx="1059119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smtClean="0"/>
            <a:t> </a:t>
          </a:r>
          <a:endParaRPr lang="en-US" sz="6500" kern="1200" dirty="0"/>
        </a:p>
      </dsp:txBody>
      <dsp:txXfrm rot="-5400000">
        <a:off x="1140590" y="1390748"/>
        <a:ext cx="7265907" cy="955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58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1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FBF38A40-67A2-4D43-B11F-1A59D90853D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93597377-C422-4B56-BE5D-8795E43D97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1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95B29F41-7D62-420A-B351-213DC692DCC0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D0EA6D5E-08B3-4F30-AF96-273484FB7C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0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A6D5E-08B3-4F30-AF96-273484FB7C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7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4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C8740-DA87-4995-83C1-2C528EC5609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DB42-9CFC-484B-91CB-6415662DA2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L5-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oleObject" Target="../embeddings/oleObject1.bin"/><Relationship Id="rId18" Type="http://schemas.openxmlformats.org/officeDocument/2006/relationships/image" Target="../media/image3.wmf"/><Relationship Id="rId3" Type="http://schemas.openxmlformats.org/officeDocument/2006/relationships/diagramData" Target="../diagrams/data1.xml"/><Relationship Id="rId21" Type="http://schemas.openxmlformats.org/officeDocument/2006/relationships/oleObject" Target="../embeddings/oleObject5.bin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.wmf"/><Relationship Id="rId20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image" Target="../media/image6.wmf"/><Relationship Id="rId5" Type="http://schemas.openxmlformats.org/officeDocument/2006/relationships/diagramQuickStyle" Target="../diagrams/quickStyle1.xml"/><Relationship Id="rId15" Type="http://schemas.openxmlformats.org/officeDocument/2006/relationships/oleObject" Target="../embeddings/oleObject2.bin"/><Relationship Id="rId23" Type="http://schemas.openxmlformats.org/officeDocument/2006/relationships/oleObject" Target="../embeddings/oleObject6.bin"/><Relationship Id="rId10" Type="http://schemas.openxmlformats.org/officeDocument/2006/relationships/diagramQuickStyle" Target="../diagrams/quickStyle2.xml"/><Relationship Id="rId19" Type="http://schemas.openxmlformats.org/officeDocument/2006/relationships/oleObject" Target="../embeddings/oleObject4.bin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1.wmf"/><Relationship Id="rId22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8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9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10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3.bin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19.bin"/><Relationship Id="rId18" Type="http://schemas.openxmlformats.org/officeDocument/2006/relationships/image" Target="../media/image119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21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10" Type="http://schemas.openxmlformats.org/officeDocument/2006/relationships/image" Target="../media/image115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6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2754930321"/>
              </p:ext>
            </p:extLst>
          </p:nvPr>
        </p:nvGraphicFramePr>
        <p:xfrm>
          <a:off x="356755" y="3657600"/>
          <a:ext cx="84582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Derive –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= f(X</a:t>
            </a:r>
            <a:r>
              <a:rPr lang="en-US" baseline="-25000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36838090"/>
              </p:ext>
            </p:extLst>
          </p:nvPr>
        </p:nvGraphicFramePr>
        <p:xfrm>
          <a:off x="356755" y="990600"/>
          <a:ext cx="84582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957533"/>
              </p:ext>
            </p:extLst>
          </p:nvPr>
        </p:nvGraphicFramePr>
        <p:xfrm>
          <a:off x="1828800" y="1143000"/>
          <a:ext cx="952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quation" r:id="rId13" imgW="952200" imgH="774360" progId="Equation.DSMT4">
                  <p:embed/>
                </p:oleObj>
              </mc:Choice>
              <mc:Fallback>
                <p:oleObj name="Equation" r:id="rId13" imgW="9522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43000"/>
                        <a:ext cx="952500" cy="774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509131"/>
              </p:ext>
            </p:extLst>
          </p:nvPr>
        </p:nvGraphicFramePr>
        <p:xfrm>
          <a:off x="1652155" y="2688266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7" name="Equation" r:id="rId15" imgW="2971800" imgH="672840" progId="Equation.DSMT4">
                  <p:embed/>
                </p:oleObj>
              </mc:Choice>
              <mc:Fallback>
                <p:oleObj name="Equation" r:id="rId15" imgW="297180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155" y="2688266"/>
                        <a:ext cx="2971800" cy="673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186118"/>
              </p:ext>
            </p:extLst>
          </p:nvPr>
        </p:nvGraphicFramePr>
        <p:xfrm>
          <a:off x="5233555" y="2688266"/>
          <a:ext cx="2819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8" name="Equation" r:id="rId17" imgW="2819160" imgH="672840" progId="Equation.DSMT4">
                  <p:embed/>
                </p:oleObj>
              </mc:Choice>
              <mc:Fallback>
                <p:oleObj name="Equation" r:id="rId17" imgW="28191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555" y="2688266"/>
                        <a:ext cx="2819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499264" y="234093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57355" y="23622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Flow:</a:t>
            </a:r>
            <a:endParaRPr lang="en-US" dirty="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49294"/>
              </p:ext>
            </p:extLst>
          </p:nvPr>
        </p:nvGraphicFramePr>
        <p:xfrm>
          <a:off x="1512157" y="3962400"/>
          <a:ext cx="3594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9" name="Equation" r:id="rId19" imgW="3593880" imgH="761760" progId="Equation.DSMT4">
                  <p:embed/>
                </p:oleObj>
              </mc:Choice>
              <mc:Fallback>
                <p:oleObj name="Equation" r:id="rId19" imgW="3593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157" y="3962400"/>
                        <a:ext cx="3594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499264" y="364800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Batch: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183747" y="36692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Flow:</a:t>
            </a:r>
            <a:endParaRPr lang="en-US" dirty="0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149095"/>
              </p:ext>
            </p:extLst>
          </p:nvPr>
        </p:nvGraphicFramePr>
        <p:xfrm>
          <a:off x="5233555" y="396240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0" name="Equation" r:id="rId21" imgW="3504960" imgH="761760" progId="Equation.DSMT4">
                  <p:embed/>
                </p:oleObj>
              </mc:Choice>
              <mc:Fallback>
                <p:oleObj name="Equation" r:id="rId21" imgW="3504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555" y="3962400"/>
                        <a:ext cx="3505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379499"/>
              </p:ext>
            </p:extLst>
          </p:nvPr>
        </p:nvGraphicFramePr>
        <p:xfrm>
          <a:off x="3099955" y="5257800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1" name="Equation" r:id="rId23" imgW="3962160" imgH="761760" progId="Equation.DSMT4">
                  <p:embed/>
                </p:oleObj>
              </mc:Choice>
              <mc:Fallback>
                <p:oleObj name="Equation" r:id="rId23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955" y="5257800"/>
                        <a:ext cx="3962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946565" y="5060373"/>
            <a:ext cx="99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Batch</a:t>
            </a:r>
          </a:p>
          <a:p>
            <a:pPr algn="ctr"/>
            <a:r>
              <a:rPr lang="en-US" dirty="0" smtClean="0"/>
              <a:t> &amp; Flow: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194388" y="6229290"/>
            <a:ext cx="794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Now that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000" dirty="0" smtClean="0">
                <a:solidFill>
                  <a:srgbClr val="7030A0"/>
                </a:solidFill>
              </a:rPr>
              <a:t> is in terms of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, we can write the rate law in terms of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4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Typical Cycle Time for a Batch Polymerization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00" y="3134062"/>
          <a:ext cx="7620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0250"/>
                <a:gridCol w="180975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Activity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Time (h)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1. Charge</a:t>
                      </a:r>
                      <a:r>
                        <a:rPr lang="en-US" sz="2000" baseline="0" dirty="0" smtClean="0"/>
                        <a:t> feed to the reactor and agitate (</a:t>
                      </a:r>
                      <a:r>
                        <a:rPr lang="en-US" sz="2000" baseline="0" dirty="0" err="1" smtClean="0"/>
                        <a:t>t</a:t>
                      </a:r>
                      <a:r>
                        <a:rPr lang="en-US" sz="2000" baseline="-25000" dirty="0" err="1" smtClean="0"/>
                        <a:t>f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1.5 - 3.0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2. Heat to reaction temperature (</a:t>
                      </a:r>
                      <a:r>
                        <a:rPr lang="en-US" sz="2000" dirty="0" err="1" smtClean="0"/>
                        <a:t>t</a:t>
                      </a:r>
                      <a:r>
                        <a:rPr lang="en-US" sz="2000" baseline="-25000" dirty="0" err="1" smtClean="0"/>
                        <a:t>e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0.2 – 2.0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3. Carry out reaction (</a:t>
                      </a:r>
                      <a:r>
                        <a:rPr lang="en-US" sz="2000" dirty="0" err="1" smtClean="0"/>
                        <a:t>t</a:t>
                      </a:r>
                      <a:r>
                        <a:rPr lang="en-US" sz="2000" baseline="-25000" dirty="0" err="1" smtClean="0"/>
                        <a:t>R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(varies)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4. Empty and clean</a:t>
                      </a:r>
                      <a:r>
                        <a:rPr lang="en-US" sz="2000" baseline="0" dirty="0" smtClean="0"/>
                        <a:t> reactor (</a:t>
                      </a:r>
                      <a:r>
                        <a:rPr lang="en-US" sz="2000" baseline="0" dirty="0" err="1" smtClean="0"/>
                        <a:t>t</a:t>
                      </a:r>
                      <a:r>
                        <a:rPr lang="en-US" sz="2000" baseline="-25000" dirty="0" err="1" smtClean="0"/>
                        <a:t>c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0.5 – 1.0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Total</a:t>
                      </a:r>
                      <a:r>
                        <a:rPr lang="en-US" sz="2000" baseline="0" dirty="0" smtClean="0"/>
                        <a:t> time excluding reaction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3.0 – 6.0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60488" y="5924490"/>
            <a:ext cx="4023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Total Cycle Time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t</a:t>
            </a:r>
            <a:r>
              <a:rPr lang="en-US" sz="2000" dirty="0" smtClean="0"/>
              <a:t> =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f</a:t>
            </a:r>
            <a:r>
              <a:rPr lang="en-US" sz="2000" dirty="0" smtClean="0"/>
              <a:t> +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e</a:t>
            </a:r>
            <a:r>
              <a:rPr lang="en-US" sz="2000" dirty="0" smtClean="0"/>
              <a:t> +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R</a:t>
            </a:r>
            <a:r>
              <a:rPr lang="en-US" sz="2000" dirty="0" smtClean="0"/>
              <a:t> +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c</a:t>
            </a:r>
            <a:endParaRPr lang="en-US" sz="2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2013188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Total Cycle Time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t</a:t>
            </a:r>
            <a:r>
              <a:rPr lang="en-US" sz="2000" dirty="0" smtClean="0"/>
              <a:t> for a batch process is much longer than the reaction time because it takes time to set up, heat, and clean the reactor each time it is used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Operation (1)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53862" y="1600200"/>
            <a:ext cx="7236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CSTR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233039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3105090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276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714178"/>
              </p:ext>
            </p:extLst>
          </p:nvPr>
        </p:nvGraphicFramePr>
        <p:xfrm>
          <a:off x="4956175" y="3140075"/>
          <a:ext cx="11430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0" name="Equation" r:id="rId3" imgW="1155600" imgH="330120" progId="Equation.DSMT4">
                  <p:embed/>
                </p:oleObj>
              </mc:Choice>
              <mc:Fallback>
                <p:oleObj name="Equation" r:id="rId3" imgW="115560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3140075"/>
                        <a:ext cx="11430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38862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276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207781"/>
              </p:ext>
            </p:extLst>
          </p:nvPr>
        </p:nvGraphicFramePr>
        <p:xfrm>
          <a:off x="4956175" y="3957698"/>
          <a:ext cx="19923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1" name="Equation" r:id="rId5" imgW="1993680" imgH="330120" progId="Equation.DSMT4">
                  <p:embed/>
                </p:oleObj>
              </mc:Choice>
              <mc:Fallback>
                <p:oleObj name="Equation" r:id="rId5" imgW="199368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3957698"/>
                        <a:ext cx="19923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47801" y="4918214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170601"/>
              </p:ext>
            </p:extLst>
          </p:nvPr>
        </p:nvGraphicFramePr>
        <p:xfrm>
          <a:off x="4648200" y="4648200"/>
          <a:ext cx="21097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2" name="Equation" r:id="rId7" imgW="2031840" imgH="698400" progId="Equation.DSMT4">
                  <p:embed/>
                </p:oleObj>
              </mc:Choice>
              <mc:Fallback>
                <p:oleObj name="Equation" r:id="rId7" imgW="2031840" imgH="698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48200"/>
                        <a:ext cx="21097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445350"/>
              </p:ext>
            </p:extLst>
          </p:nvPr>
        </p:nvGraphicFramePr>
        <p:xfrm>
          <a:off x="2362200" y="5658091"/>
          <a:ext cx="24399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3" name="Equation" r:id="rId9" imgW="2349360" imgH="698400" progId="Equation.DSMT4">
                  <p:embed/>
                </p:oleObj>
              </mc:Choice>
              <mc:Fallback>
                <p:oleObj name="Equation" r:id="rId9" imgW="2349360" imgH="698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658091"/>
                        <a:ext cx="243998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083146" y="1143000"/>
            <a:ext cx="6977708" cy="400110"/>
            <a:chOff x="3276600" y="1143000"/>
            <a:chExt cx="6977708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3276600" y="1143000"/>
              <a:ext cx="22561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</a:t>
              </a:r>
              <a:r>
                <a:rPr lang="en-US" sz="2000" dirty="0" err="1" smtClean="0">
                  <a:latin typeface="Arial"/>
                  <a:cs typeface="Arial"/>
                </a:rPr>
                <a:t>kC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endParaRPr lang="en-US" sz="2000" dirty="0" smtClean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03062" y="1143000"/>
              <a:ext cx="45512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Liquid-phase 1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st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graphicFrame>
        <p:nvGraphicFramePr>
          <p:cNvPr id="327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122178"/>
              </p:ext>
            </p:extLst>
          </p:nvPr>
        </p:nvGraphicFramePr>
        <p:xfrm>
          <a:off x="4926013" y="2209800"/>
          <a:ext cx="14017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4" name="Equation" r:id="rId11" imgW="1396800" imgH="685800" progId="Equation.DSMT4">
                  <p:embed/>
                </p:oleObj>
              </mc:Choice>
              <mc:Fallback>
                <p:oleObj name="Equation" r:id="rId11" imgW="139680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013" y="2209800"/>
                        <a:ext cx="14017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934200" y="4648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F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 in terms of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459163" y="5746991"/>
            <a:ext cx="4572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51790" y="6107209"/>
            <a:ext cx="4572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754804"/>
              </p:ext>
            </p:extLst>
          </p:nvPr>
        </p:nvGraphicFramePr>
        <p:xfrm>
          <a:off x="4830763" y="5670070"/>
          <a:ext cx="19510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5" name="Equation" r:id="rId13" imgW="1879560" imgH="698400" progId="Equation.DSMT4">
                  <p:embed/>
                </p:oleObj>
              </mc:Choice>
              <mc:Fallback>
                <p:oleObj name="Equation" r:id="rId13" imgW="187956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5670070"/>
                        <a:ext cx="195103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0" y="5486400"/>
            <a:ext cx="228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Volume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    	(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006600"/>
                </a:solidFill>
                <a:latin typeface="Symbol" pitchFamily="18" charset="2"/>
              </a:rPr>
              <a:t>0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=u</a:t>
            </a:r>
            <a:r>
              <a:rPr lang="en-US" sz="2000" dirty="0" smtClean="0">
                <a:solidFill>
                  <a:srgbClr val="006600"/>
                </a:solidFill>
                <a:latin typeface="+mj-lt"/>
              </a:rPr>
              <a:t>)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7" grpId="0"/>
      <p:bldP spid="18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953475"/>
              </p:ext>
            </p:extLst>
          </p:nvPr>
        </p:nvGraphicFramePr>
        <p:xfrm>
          <a:off x="1447800" y="5082972"/>
          <a:ext cx="16208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88" name="Equation" r:id="rId3" imgW="1562040" imgH="698400" progId="Equation.DSMT4">
                  <p:embed/>
                </p:oleObj>
              </mc:Choice>
              <mc:Fallback>
                <p:oleObj name="Equation" r:id="rId3" imgW="1562040" imgH="698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82972"/>
                        <a:ext cx="16208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83410"/>
              </p:ext>
            </p:extLst>
          </p:nvPr>
        </p:nvGraphicFramePr>
        <p:xfrm>
          <a:off x="1444335" y="5082309"/>
          <a:ext cx="16208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89" name="Equation" r:id="rId5" imgW="1562040" imgH="698400" progId="Equation.DSMT4">
                  <p:embed/>
                </p:oleObj>
              </mc:Choice>
              <mc:Fallback>
                <p:oleObj name="Equation" r:id="rId5" imgW="1562040" imgH="698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335" y="5082309"/>
                        <a:ext cx="16208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CSTRs</a:t>
            </a:r>
            <a:endParaRPr lang="en-US" dirty="0"/>
          </a:p>
        </p:txBody>
      </p:sp>
      <p:graphicFrame>
        <p:nvGraphicFramePr>
          <p:cNvPr id="3277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70713"/>
              </p:ext>
            </p:extLst>
          </p:nvPr>
        </p:nvGraphicFramePr>
        <p:xfrm>
          <a:off x="1567656" y="2577754"/>
          <a:ext cx="60086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0" name="Equation" r:id="rId7" imgW="5790960" imgH="698400" progId="Equation.DSMT4">
                  <p:embed/>
                </p:oleObj>
              </mc:Choice>
              <mc:Fallback>
                <p:oleObj name="Equation" r:id="rId7" imgW="579096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7656" y="2577754"/>
                        <a:ext cx="60086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962400" y="5810656"/>
            <a:ext cx="4921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Space time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(residence time)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1" y="875889"/>
            <a:ext cx="88392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Chemical engineers are involved in scaling up a laboratory scale reaction to the pilot plant scale or full-scale reactor</a:t>
            </a:r>
          </a:p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If one knows the volume of the pilot-scale reactor required to achieve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how is this information used to achieve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larger reactor?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28589" y="3810000"/>
            <a:ext cx="6886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k in the small reactor is the same as k in the bigger reactor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5147" y="3352800"/>
            <a:ext cx="8153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Want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 the small reactor to be the same as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 the bigger reactor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9922" y="4191000"/>
            <a:ext cx="7924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</a:t>
            </a:r>
            <a:r>
              <a:rPr lang="en-US" sz="2000" dirty="0" smtClean="0">
                <a:solidFill>
                  <a:srgbClr val="9900CC"/>
                </a:solidFill>
              </a:rPr>
              <a:t> in the small reactor must be different from </a:t>
            </a:r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 </a:t>
            </a:r>
            <a:r>
              <a:rPr lang="en-US" sz="2000" dirty="0" smtClean="0">
                <a:solidFill>
                  <a:srgbClr val="9900CC"/>
                </a:solidFill>
              </a:rPr>
              <a:t>in the bigger reactor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0999" y="2209800"/>
            <a:ext cx="6934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Suppose for a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liquid-phase reaction:</a:t>
            </a:r>
          </a:p>
        </p:txBody>
      </p:sp>
      <p:graphicFrame>
        <p:nvGraphicFramePr>
          <p:cNvPr id="3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229725"/>
              </p:ext>
            </p:extLst>
          </p:nvPr>
        </p:nvGraphicFramePr>
        <p:xfrm>
          <a:off x="6953250" y="5070475"/>
          <a:ext cx="17414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1" name="Equation" r:id="rId9" imgW="1676160" imgH="698400" progId="Equation.DSMT4">
                  <p:embed/>
                </p:oleObj>
              </mc:Choice>
              <mc:Fallback>
                <p:oleObj name="Equation" r:id="rId9" imgW="167616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0" y="5070475"/>
                        <a:ext cx="17414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Group 21"/>
          <p:cNvGrpSpPr/>
          <p:nvPr/>
        </p:nvGrpSpPr>
        <p:grpSpPr>
          <a:xfrm>
            <a:off x="3123629" y="5043054"/>
            <a:ext cx="3561311" cy="707886"/>
            <a:chOff x="55418" y="5756564"/>
            <a:chExt cx="3561311" cy="707886"/>
          </a:xfrm>
        </p:grpSpPr>
        <p:sp>
          <p:nvSpPr>
            <p:cNvPr id="37" name="TextBox 36"/>
            <p:cNvSpPr txBox="1"/>
            <p:nvPr/>
          </p:nvSpPr>
          <p:spPr>
            <a:xfrm>
              <a:off x="55418" y="5756564"/>
              <a:ext cx="35429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</a:rPr>
                <a:t>Separate variables we will </a:t>
              </a:r>
            </a:p>
            <a:p>
              <a:pPr algn="ctr"/>
              <a:r>
                <a:rPr lang="en-US" sz="2000" dirty="0" smtClean="0">
                  <a:solidFill>
                    <a:srgbClr val="9900CC"/>
                  </a:solidFill>
                </a:rPr>
                <a:t>vary</a:t>
              </a:r>
              <a:r>
                <a:rPr lang="en-US" sz="2000" dirty="0" smtClean="0">
                  <a:solidFill>
                    <a:srgbClr val="0000FF"/>
                  </a:solidFill>
                </a:rPr>
                <a:t> from those held </a:t>
              </a:r>
              <a:r>
                <a:rPr lang="en-US" sz="2000" dirty="0" smtClean="0">
                  <a:solidFill>
                    <a:schemeClr val="accent6">
                      <a:lumMod val="50000"/>
                    </a:schemeClr>
                  </a:solidFill>
                </a:rPr>
                <a:t>constant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142009" y="6120245"/>
              <a:ext cx="347472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52549" y="4648200"/>
            <a:ext cx="8638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9079F"/>
                </a:solidFill>
              </a:rPr>
              <a:t>So the reactor volume </a:t>
            </a:r>
            <a:r>
              <a:rPr lang="en-US" sz="2000" dirty="0" smtClean="0">
                <a:solidFill>
                  <a:srgbClr val="9900CC"/>
                </a:solidFill>
              </a:rPr>
              <a:t>V</a:t>
            </a:r>
            <a:r>
              <a:rPr lang="en-US" sz="2000" dirty="0" smtClean="0">
                <a:solidFill>
                  <a:srgbClr val="C9079F"/>
                </a:solidFill>
              </a:rPr>
              <a:t> must be proportional to the volumetric flow rate </a:t>
            </a:r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</a:t>
            </a:r>
            <a:endParaRPr lang="en-US" sz="2000" dirty="0" smtClean="0">
              <a:solidFill>
                <a:srgbClr val="9900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7200" y="5029200"/>
            <a:ext cx="84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How?</a:t>
            </a:r>
          </a:p>
        </p:txBody>
      </p:sp>
      <p:graphicFrame>
        <p:nvGraphicFramePr>
          <p:cNvPr id="338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232564"/>
              </p:ext>
            </p:extLst>
          </p:nvPr>
        </p:nvGraphicFramePr>
        <p:xfrm>
          <a:off x="381000" y="6006912"/>
          <a:ext cx="1282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2" name="Equation" r:id="rId11" imgW="1282680" imgH="330120" progId="Equation.DSMT4">
                  <p:embed/>
                </p:oleObj>
              </mc:Choice>
              <mc:Fallback>
                <p:oleObj name="Equation" r:id="rId11" imgW="1282680" imgH="3301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06912"/>
                        <a:ext cx="1282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652118"/>
              </p:ext>
            </p:extLst>
          </p:nvPr>
        </p:nvGraphicFramePr>
        <p:xfrm>
          <a:off x="2112818" y="5818888"/>
          <a:ext cx="1555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3" name="Equation" r:id="rId13" imgW="1498320" imgH="698400" progId="Equation.DSMT4">
                  <p:embed/>
                </p:oleObj>
              </mc:Choice>
              <mc:Fallback>
                <p:oleObj name="Equation" r:id="rId13" imgW="1498320" imgH="698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818" y="5818888"/>
                        <a:ext cx="155575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30" grpId="0"/>
      <p:bldP spid="39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CSTRs with </a:t>
            </a:r>
            <a:r>
              <a:rPr lang="en-US" dirty="0" err="1" smtClean="0"/>
              <a:t>Spacetime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1905000"/>
            <a:ext cx="2256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endParaRPr lang="en-US" sz="2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28600" y="2438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So if you know the </a:t>
            </a:r>
            <a:r>
              <a:rPr lang="en-US" sz="2000" dirty="0" err="1" smtClean="0"/>
              <a:t>spacetime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Symbol" pitchFamily="18" charset="2"/>
              </a:rPr>
              <a:t>t</a:t>
            </a:r>
            <a:r>
              <a:rPr lang="en-US" sz="2000" dirty="0" smtClean="0"/>
              <a:t> required to get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CSTR, you can use that to achieve the same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different size CSTR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03062" y="19050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1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st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37428"/>
              </p:ext>
            </p:extLst>
          </p:nvPr>
        </p:nvGraphicFramePr>
        <p:xfrm>
          <a:off x="5638800" y="3810000"/>
          <a:ext cx="18430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3" name="Equation" r:id="rId3" imgW="1777680" imgH="698400" progId="Equation.DSMT4">
                  <p:embed/>
                </p:oleObj>
              </mc:Choice>
              <mc:Fallback>
                <p:oleObj name="Equation" r:id="rId3" imgW="17776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810000"/>
                        <a:ext cx="18430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57200" y="3298686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What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 </a:t>
            </a:r>
            <a:r>
              <a:rPr lang="en-US" sz="2000" dirty="0" smtClean="0">
                <a:solidFill>
                  <a:srgbClr val="006600"/>
                </a:solidFill>
              </a:rPr>
              <a:t>is required to achieve a specific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?</a:t>
            </a:r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59386"/>
              </p:ext>
            </p:extLst>
          </p:nvPr>
        </p:nvGraphicFramePr>
        <p:xfrm>
          <a:off x="3794919" y="3842327"/>
          <a:ext cx="15541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4" name="Equation" r:id="rId5" imgW="1498320" imgH="698400" progId="Equation.DSMT4">
                  <p:embed/>
                </p:oleObj>
              </mc:Choice>
              <mc:Fallback>
                <p:oleObj name="Equation" r:id="rId5" imgW="1498320" imgH="698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919" y="3842327"/>
                        <a:ext cx="15541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268428"/>
              </p:ext>
            </p:extLst>
          </p:nvPr>
        </p:nvGraphicFramePr>
        <p:xfrm>
          <a:off x="699691" y="4878532"/>
          <a:ext cx="21193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5" name="Equation" r:id="rId7" imgW="2044440" imgH="330120" progId="Equation.DSMT4">
                  <p:embed/>
                </p:oleObj>
              </mc:Choice>
              <mc:Fallback>
                <p:oleObj name="Equation" r:id="rId7" imgW="204444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691" y="4878532"/>
                        <a:ext cx="2119312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145404"/>
              </p:ext>
            </p:extLst>
          </p:nvPr>
        </p:nvGraphicFramePr>
        <p:xfrm>
          <a:off x="3518694" y="4876800"/>
          <a:ext cx="21193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6" name="Equation" r:id="rId9" imgW="2044440" imgH="330120" progId="Equation.DSMT4">
                  <p:embed/>
                </p:oleObj>
              </mc:Choice>
              <mc:Fallback>
                <p:oleObj name="Equation" r:id="rId9" imgW="204444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694" y="4876800"/>
                        <a:ext cx="2119312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631029"/>
              </p:ext>
            </p:extLst>
          </p:nvPr>
        </p:nvGraphicFramePr>
        <p:xfrm>
          <a:off x="6337697" y="4876800"/>
          <a:ext cx="21066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7" name="Equation" r:id="rId11" imgW="2031840" imgH="355320" progId="Equation.DSMT4">
                  <p:embed/>
                </p:oleObj>
              </mc:Choice>
              <mc:Fallback>
                <p:oleObj name="Equation" r:id="rId11" imgW="2031840" imgH="3553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697" y="4876800"/>
                        <a:ext cx="21066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095951"/>
              </p:ext>
            </p:extLst>
          </p:nvPr>
        </p:nvGraphicFramePr>
        <p:xfrm>
          <a:off x="1826816" y="5639137"/>
          <a:ext cx="16192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8" name="Equation" r:id="rId13" imgW="1562040" imgH="609480" progId="Equation.DSMT4">
                  <p:embed/>
                </p:oleObj>
              </mc:Choice>
              <mc:Fallback>
                <p:oleObj name="Equation" r:id="rId13" imgW="156204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816" y="5639137"/>
                        <a:ext cx="16192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62400" y="5461337"/>
            <a:ext cx="39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CSTR relationship between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and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liquid-phase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(isothermal and V = V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r>
              <a:rPr lang="en-US" sz="2000" dirty="0" smtClean="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52800" y="1044714"/>
            <a:ext cx="4921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Space time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(residence time)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1503218" y="1052946"/>
          <a:ext cx="1555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79" name="Equation" r:id="rId15" imgW="1498320" imgH="698400" progId="Equation.DSMT4">
                  <p:embed/>
                </p:oleObj>
              </mc:Choice>
              <mc:Fallback>
                <p:oleObj name="Equation" r:id="rId15" imgW="149832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218" y="1052946"/>
                        <a:ext cx="155575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890155" y="3855027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Rearrange to get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 terms of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Damköhler</a:t>
            </a:r>
            <a:r>
              <a:rPr lang="en-US" dirty="0" smtClean="0"/>
              <a:t> Number, </a:t>
            </a:r>
            <a:r>
              <a:rPr lang="en-US" dirty="0" err="1" smtClean="0"/>
              <a:t>Da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664417"/>
              </p:ext>
            </p:extLst>
          </p:nvPr>
        </p:nvGraphicFramePr>
        <p:xfrm>
          <a:off x="1206500" y="990600"/>
          <a:ext cx="673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4" name="Equation" r:id="rId3" imgW="6730920" imgH="698400" progId="Equation.DSMT4">
                  <p:embed/>
                </p:oleObj>
              </mc:Choice>
              <mc:Fallback>
                <p:oleObj name="Equation" r:id="rId3" imgW="6730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990600"/>
                        <a:ext cx="6731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6706" y="1828800"/>
            <a:ext cx="847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CC"/>
                </a:solidFill>
              </a:rPr>
              <a:t>Estimates the degree of conversion that can be obtained in a flow reactor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7438" y="2286000"/>
            <a:ext cx="3801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First order irreversible reaction: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649358"/>
              </p:ext>
            </p:extLst>
          </p:nvPr>
        </p:nvGraphicFramePr>
        <p:xfrm>
          <a:off x="1358900" y="2730500"/>
          <a:ext cx="2413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5" name="Equation" r:id="rId5" imgW="2412720" imgH="698400" progId="Equation.DSMT4">
                  <p:embed/>
                </p:oleObj>
              </mc:Choice>
              <mc:Fallback>
                <p:oleObj name="Equation" r:id="rId5" imgW="2412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730500"/>
                        <a:ext cx="2413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124200" y="2807482"/>
            <a:ext cx="3810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96045" y="3188482"/>
            <a:ext cx="41148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830680"/>
              </p:ext>
            </p:extLst>
          </p:nvPr>
        </p:nvGraphicFramePr>
        <p:xfrm>
          <a:off x="3879850" y="2736850"/>
          <a:ext cx="127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6" name="Equation" r:id="rId7" imgW="1269720" imgH="685800" progId="Equation.DSMT4">
                  <p:embed/>
                </p:oleObj>
              </mc:Choice>
              <mc:Fallback>
                <p:oleObj name="Equation" r:id="rId7" imgW="1269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2736850"/>
                        <a:ext cx="1270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791838"/>
              </p:ext>
            </p:extLst>
          </p:nvPr>
        </p:nvGraphicFramePr>
        <p:xfrm>
          <a:off x="5356225" y="2946400"/>
          <a:ext cx="1219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7" name="Equation" r:id="rId9" imgW="1218960" imgH="253800" progId="Equation.DSMT4">
                  <p:embed/>
                </p:oleObj>
              </mc:Choice>
              <mc:Fallback>
                <p:oleObj name="Equation" r:id="rId9" imgW="1218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225" y="2946400"/>
                        <a:ext cx="1219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640034" y="2646218"/>
            <a:ext cx="1447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baseline="30000" dirty="0" smtClean="0">
                <a:solidFill>
                  <a:srgbClr val="7030A0"/>
                </a:solidFill>
              </a:rPr>
              <a:t>st</a:t>
            </a:r>
            <a:r>
              <a:rPr lang="en-US" dirty="0" smtClean="0">
                <a:solidFill>
                  <a:srgbClr val="7030A0"/>
                </a:solidFill>
              </a:rPr>
              <a:t> order irreversible reaction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6794" y="3886200"/>
            <a:ext cx="410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Second order irreversible reaction:</a:t>
            </a:r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937172"/>
              </p:ext>
            </p:extLst>
          </p:nvPr>
        </p:nvGraphicFramePr>
        <p:xfrm>
          <a:off x="749300" y="4330700"/>
          <a:ext cx="2527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8" name="Equation" r:id="rId11" imgW="2527200" imgH="774360" progId="Equation.DSMT4">
                  <p:embed/>
                </p:oleObj>
              </mc:Choice>
              <mc:Fallback>
                <p:oleObj name="Equation" r:id="rId11" imgW="25272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330700"/>
                        <a:ext cx="25273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2927946" y="4357505"/>
            <a:ext cx="91440" cy="1828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40616" y="4859006"/>
            <a:ext cx="41148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64290"/>
              </p:ext>
            </p:extLst>
          </p:nvPr>
        </p:nvGraphicFramePr>
        <p:xfrm>
          <a:off x="3389313" y="4402138"/>
          <a:ext cx="175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9" name="Equation" r:id="rId13" imgW="1752480" imgH="698400" progId="Equation.DSMT4">
                  <p:embed/>
                </p:oleObj>
              </mc:Choice>
              <mc:Fallback>
                <p:oleObj name="Equation" r:id="rId13" imgW="17524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4402138"/>
                        <a:ext cx="1752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693583"/>
              </p:ext>
            </p:extLst>
          </p:nvPr>
        </p:nvGraphicFramePr>
        <p:xfrm>
          <a:off x="5307013" y="4578350"/>
          <a:ext cx="1663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0" name="Equation" r:id="rId15" imgW="1663560" imgH="330120" progId="Equation.DSMT4">
                  <p:embed/>
                </p:oleObj>
              </mc:Choice>
              <mc:Fallback>
                <p:oleObj name="Equation" r:id="rId15" imgW="1663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4578350"/>
                        <a:ext cx="1663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033882" y="4258270"/>
            <a:ext cx="1447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2</a:t>
            </a:r>
            <a:r>
              <a:rPr lang="en-US" baseline="30000" dirty="0" smtClean="0">
                <a:solidFill>
                  <a:srgbClr val="7030A0"/>
                </a:solidFill>
              </a:rPr>
              <a:t>nd</a:t>
            </a:r>
            <a:r>
              <a:rPr lang="en-US" dirty="0" smtClean="0">
                <a:solidFill>
                  <a:srgbClr val="7030A0"/>
                </a:solidFill>
              </a:rPr>
              <a:t> order irreversible reaction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523343"/>
              </p:ext>
            </p:extLst>
          </p:nvPr>
        </p:nvGraphicFramePr>
        <p:xfrm>
          <a:off x="3721729" y="5781472"/>
          <a:ext cx="1328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1" name="Equation" r:id="rId17" imgW="1282680" imgH="609480" progId="Equation.DSMT4">
                  <p:embed/>
                </p:oleObj>
              </mc:Choice>
              <mc:Fallback>
                <p:oleObj name="Equation" r:id="rId17" imgW="1282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729" y="5781472"/>
                        <a:ext cx="13287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9898" y="5248072"/>
            <a:ext cx="8804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is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related to Da in </a:t>
            </a:r>
            <a:r>
              <a:rPr lang="en-US" sz="2000" dirty="0" smtClean="0">
                <a:solidFill>
                  <a:srgbClr val="0000FF"/>
                </a:solidFill>
              </a:rPr>
              <a:t>a first order irreversible reaction in a flow reactor?</a:t>
            </a:r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379802"/>
              </p:ext>
            </p:extLst>
          </p:nvPr>
        </p:nvGraphicFramePr>
        <p:xfrm>
          <a:off x="5148262" y="5781472"/>
          <a:ext cx="17097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2" name="Equation" r:id="rId19" imgW="1650960" imgH="609480" progId="Equation.DSMT4">
                  <p:embed/>
                </p:oleObj>
              </mc:Choice>
              <mc:Fallback>
                <p:oleObj name="Equation" r:id="rId19" imgW="1650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2" y="5781472"/>
                        <a:ext cx="17097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284721"/>
              </p:ext>
            </p:extLst>
          </p:nvPr>
        </p:nvGraphicFramePr>
        <p:xfrm>
          <a:off x="4079544" y="3505200"/>
          <a:ext cx="1133609" cy="377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3" name="Equation" r:id="rId21" imgW="990360" imgH="330120" progId="Equation.DSMT4">
                  <p:embed/>
                </p:oleObj>
              </mc:Choice>
              <mc:Fallback>
                <p:oleObj name="Equation" r:id="rId21" imgW="9903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544" y="3505200"/>
                        <a:ext cx="1133609" cy="37787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257800" y="350520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87846" y="5638800"/>
            <a:ext cx="14151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9900CC"/>
                </a:solidFill>
              </a:rPr>
              <a:t>From previous slide: </a:t>
            </a:r>
          </a:p>
        </p:txBody>
      </p:sp>
    </p:spTree>
    <p:extLst>
      <p:ext uri="{BB962C8B-B14F-4D97-AF65-F5344CB8AC3E}">
        <p14:creationId xmlns:p14="http://schemas.microsoft.com/office/powerpoint/2010/main" val="9699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2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  <p:bldP spid="23" grpId="0"/>
      <p:bldP spid="25" grpId="0"/>
      <p:bldP spid="31" grpId="0"/>
      <p:bldP spid="31" grpId="1"/>
      <p:bldP spid="31" grpId="2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246478" y="3649215"/>
            <a:ext cx="8651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 smtClean="0"/>
              <a:t>If Da&lt;0.1 </a:t>
            </a:r>
            <a:r>
              <a:rPr lang="en-US" sz="2000" dirty="0"/>
              <a:t>for </a:t>
            </a:r>
            <a:r>
              <a:rPr lang="en-US" sz="2000" dirty="0" smtClean="0"/>
              <a:t>this 1st </a:t>
            </a:r>
            <a:r>
              <a:rPr lang="en-US" sz="2000" dirty="0"/>
              <a:t>order irreversible </a:t>
            </a:r>
            <a:r>
              <a:rPr lang="en-US" sz="2000" dirty="0" err="1" smtClean="0"/>
              <a:t>rxn</a:t>
            </a:r>
            <a:r>
              <a:rPr lang="en-US" sz="2000" dirty="0" smtClean="0"/>
              <a:t> </a:t>
            </a:r>
            <a:r>
              <a:rPr lang="en-US" sz="2000" dirty="0"/>
              <a:t>in a flow reactor</a:t>
            </a:r>
            <a:r>
              <a:rPr lang="en-US" sz="2000" dirty="0" smtClean="0"/>
              <a:t>, then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Damköhler</a:t>
            </a:r>
            <a:r>
              <a:rPr lang="en-US" dirty="0" smtClean="0"/>
              <a:t> Number, </a:t>
            </a:r>
            <a:r>
              <a:rPr lang="en-US" dirty="0" err="1" smtClean="0"/>
              <a:t>Da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164592"/>
              </p:ext>
            </p:extLst>
          </p:nvPr>
        </p:nvGraphicFramePr>
        <p:xfrm>
          <a:off x="1225550" y="1130300"/>
          <a:ext cx="669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6" name="Equation" r:id="rId3" imgW="6692760" imgH="698400" progId="Equation.DSMT4">
                  <p:embed/>
                </p:oleObj>
              </mc:Choice>
              <mc:Fallback>
                <p:oleObj name="Equation" r:id="rId3" imgW="6692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1130300"/>
                        <a:ext cx="6692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7876" y="1916668"/>
            <a:ext cx="764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Estimates the degree of conversion that can be obtained in a flow reactor</a:t>
            </a:r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052061"/>
              </p:ext>
            </p:extLst>
          </p:nvPr>
        </p:nvGraphicFramePr>
        <p:xfrm>
          <a:off x="2868304" y="2641270"/>
          <a:ext cx="13414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7" name="Equation" r:id="rId5" imgW="1295280" imgH="609480" progId="Equation.DSMT4">
                  <p:embed/>
                </p:oleObj>
              </mc:Choice>
              <mc:Fallback>
                <p:oleObj name="Equation" r:id="rId5" imgW="12952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304" y="2641270"/>
                        <a:ext cx="13414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9898" y="2505670"/>
            <a:ext cx="2649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Relate 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to Da for a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  <a:r>
              <a:rPr lang="en-US" dirty="0" smtClean="0">
                <a:solidFill>
                  <a:srgbClr val="0000FF"/>
                </a:solidFill>
              </a:rPr>
              <a:t> order irreversible </a:t>
            </a:r>
            <a:r>
              <a:rPr lang="en-US" dirty="0" err="1" smtClean="0">
                <a:solidFill>
                  <a:srgbClr val="0000FF"/>
                </a:solidFill>
              </a:rPr>
              <a:t>rxn</a:t>
            </a:r>
            <a:r>
              <a:rPr lang="en-US" dirty="0" smtClean="0">
                <a:solidFill>
                  <a:srgbClr val="0000FF"/>
                </a:solidFill>
              </a:rPr>
              <a:t> in a flow reactor:</a:t>
            </a:r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023111"/>
              </p:ext>
            </p:extLst>
          </p:nvPr>
        </p:nvGraphicFramePr>
        <p:xfrm>
          <a:off x="6475413" y="2617126"/>
          <a:ext cx="17351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8" name="Equation" r:id="rId7" imgW="1676160" imgH="609480" progId="Equation.DSMT4">
                  <p:embed/>
                </p:oleObj>
              </mc:Choice>
              <mc:Fallback>
                <p:oleObj name="Equation" r:id="rId7" imgW="16761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413" y="2617126"/>
                        <a:ext cx="17351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9966"/>
              </p:ext>
            </p:extLst>
          </p:nvPr>
        </p:nvGraphicFramePr>
        <p:xfrm>
          <a:off x="2532857" y="4171890"/>
          <a:ext cx="40782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9" name="Equation" r:id="rId9" imgW="3936960" imgH="609480" progId="Equation.DSMT4">
                  <p:embed/>
                </p:oleObj>
              </mc:Choice>
              <mc:Fallback>
                <p:oleObj name="Equation" r:id="rId9" imgW="3936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857" y="4171890"/>
                        <a:ext cx="40782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322678" y="5238690"/>
            <a:ext cx="8498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 smtClean="0"/>
              <a:t>If Da&gt;10 </a:t>
            </a:r>
            <a:r>
              <a:rPr lang="en-US" sz="2000" dirty="0"/>
              <a:t>for </a:t>
            </a:r>
            <a:r>
              <a:rPr lang="en-US" sz="2000" dirty="0" smtClean="0"/>
              <a:t>this 1st </a:t>
            </a:r>
            <a:r>
              <a:rPr lang="en-US" sz="2000" dirty="0"/>
              <a:t>order irreversible </a:t>
            </a:r>
            <a:r>
              <a:rPr lang="en-US" sz="2000" dirty="0" err="1" smtClean="0"/>
              <a:t>rxn</a:t>
            </a:r>
            <a:r>
              <a:rPr lang="en-US" sz="2000" dirty="0" smtClean="0"/>
              <a:t> </a:t>
            </a:r>
            <a:r>
              <a:rPr lang="en-US" sz="2000" dirty="0"/>
              <a:t>in a flow reactor</a:t>
            </a:r>
            <a:r>
              <a:rPr lang="en-US" sz="2000" dirty="0" smtClean="0"/>
              <a:t>, then</a:t>
            </a: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266188"/>
              </p:ext>
            </p:extLst>
          </p:nvPr>
        </p:nvGraphicFramePr>
        <p:xfrm>
          <a:off x="2632075" y="5791200"/>
          <a:ext cx="3879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0" name="Equation" r:id="rId11" imgW="3746160" imgH="609480" progId="Equation.DSMT4">
                  <p:embed/>
                </p:oleObj>
              </mc:Choice>
              <mc:Fallback>
                <p:oleObj name="Equation" r:id="rId11" imgW="37461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075" y="5791200"/>
                        <a:ext cx="38798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24336"/>
              </p:ext>
            </p:extLst>
          </p:nvPr>
        </p:nvGraphicFramePr>
        <p:xfrm>
          <a:off x="4876800" y="2514600"/>
          <a:ext cx="9017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1" name="Equation" r:id="rId13" imgW="901440" imgH="253800" progId="Equation.DSMT4">
                  <p:embed/>
                </p:oleObj>
              </mc:Choice>
              <mc:Fallback>
                <p:oleObj name="Equation" r:id="rId13" imgW="9014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14600"/>
                        <a:ext cx="9017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4457700" y="2745305"/>
            <a:ext cx="175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baseline="30000" dirty="0" smtClean="0">
                <a:solidFill>
                  <a:srgbClr val="7030A0"/>
                </a:solidFill>
              </a:rPr>
              <a:t>st</a:t>
            </a:r>
            <a:r>
              <a:rPr lang="en-US" dirty="0" smtClean="0">
                <a:solidFill>
                  <a:srgbClr val="7030A0"/>
                </a:solidFill>
              </a:rPr>
              <a:t> order irreversible </a:t>
            </a:r>
            <a:r>
              <a:rPr lang="en-US" dirty="0" err="1" smtClean="0">
                <a:solidFill>
                  <a:srgbClr val="7030A0"/>
                </a:solidFill>
              </a:rPr>
              <a:t>rxn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61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1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889740"/>
              </p:ext>
            </p:extLst>
          </p:nvPr>
        </p:nvGraphicFramePr>
        <p:xfrm>
          <a:off x="4419600" y="4835818"/>
          <a:ext cx="35655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4" name="Equation" r:id="rId3" imgW="3530520" imgH="761760" progId="Equation.DSMT4">
                  <p:embed/>
                </p:oleObj>
              </mc:Choice>
              <mc:Fallback>
                <p:oleObj name="Equation" r:id="rId3" imgW="35305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35818"/>
                        <a:ext cx="3565525" cy="768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3999" cy="1143000"/>
          </a:xfrm>
        </p:spPr>
        <p:txBody>
          <a:bodyPr>
            <a:noAutofit/>
          </a:bodyPr>
          <a:lstStyle/>
          <a:p>
            <a:r>
              <a:rPr lang="en-US" altLang="zh-TW" dirty="0" smtClean="0"/>
              <a:t>Sizing CSTRs for 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Order </a:t>
            </a:r>
            <a:r>
              <a:rPr lang="en-US" altLang="zh-TW" dirty="0" err="1" smtClean="0"/>
              <a:t>Rxns</a:t>
            </a:r>
            <a:endParaRPr lang="en-US" altLang="zh-TW" dirty="0" smtClean="0"/>
          </a:p>
        </p:txBody>
      </p:sp>
      <p:sp>
        <p:nvSpPr>
          <p:cNvPr id="10250" name="Rectangle 3"/>
          <p:cNvSpPr>
            <a:spLocks noChangeArrowheads="1"/>
          </p:cNvSpPr>
          <p:nvPr/>
        </p:nvSpPr>
        <p:spPr bwMode="auto">
          <a:xfrm>
            <a:off x="4572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30000"/>
              </a:spcBef>
              <a:spcAft>
                <a:spcPts val="3000"/>
              </a:spcAft>
              <a:buFontTx/>
              <a:buChar char="•"/>
            </a:pPr>
            <a:r>
              <a:rPr lang="en-GB" altLang="zh-TW" sz="2000" dirty="0" smtClean="0"/>
              <a:t>Mole balance</a:t>
            </a:r>
            <a:endParaRPr lang="en-GB" altLang="zh-TW" sz="2000" dirty="0"/>
          </a:p>
          <a:p>
            <a:pPr marL="342900" indent="-342900" algn="l">
              <a:spcBef>
                <a:spcPct val="30000"/>
              </a:spcBef>
              <a:spcAft>
                <a:spcPts val="1200"/>
              </a:spcAft>
              <a:buFontTx/>
              <a:buChar char="•"/>
            </a:pPr>
            <a:r>
              <a:rPr lang="en-GB" altLang="zh-TW" sz="2000" dirty="0" smtClean="0"/>
              <a:t>Rate </a:t>
            </a:r>
            <a:r>
              <a:rPr lang="en-GB" altLang="zh-TW" sz="2000" dirty="0"/>
              <a:t>laws</a:t>
            </a:r>
          </a:p>
          <a:p>
            <a:pPr marL="342900" indent="-342900" algn="l">
              <a:spcBef>
                <a:spcPct val="30000"/>
              </a:spcBef>
              <a:spcAft>
                <a:spcPts val="2400"/>
              </a:spcAft>
              <a:buFontTx/>
              <a:buChar char="•"/>
            </a:pPr>
            <a:r>
              <a:rPr lang="en-GB" altLang="zh-TW" sz="2000" dirty="0"/>
              <a:t>Stoichiometry</a:t>
            </a:r>
          </a:p>
          <a:p>
            <a:pPr marL="342900" indent="-342900" algn="l">
              <a:spcBef>
                <a:spcPct val="30000"/>
              </a:spcBef>
              <a:spcAft>
                <a:spcPts val="1200"/>
              </a:spcAft>
              <a:buFontTx/>
              <a:buChar char="•"/>
            </a:pPr>
            <a:r>
              <a:rPr lang="en-GB" altLang="zh-TW" sz="2000" dirty="0" smtClean="0"/>
              <a:t>Combine</a:t>
            </a:r>
            <a:endParaRPr lang="en-GB" altLang="zh-TW" sz="2000" dirty="0"/>
          </a:p>
        </p:txBody>
      </p:sp>
      <p:graphicFrame>
        <p:nvGraphicFramePr>
          <p:cNvPr id="1024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2313823"/>
              </p:ext>
            </p:extLst>
          </p:nvPr>
        </p:nvGraphicFramePr>
        <p:xfrm>
          <a:off x="2755900" y="1828800"/>
          <a:ext cx="226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5" name="Equation" r:id="rId5" imgW="2260440" imgH="685800" progId="Equation.DSMT4">
                  <p:embed/>
                </p:oleObj>
              </mc:Choice>
              <mc:Fallback>
                <p:oleObj name="Equation" r:id="rId5" imgW="2260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828800"/>
                        <a:ext cx="2260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826861"/>
              </p:ext>
            </p:extLst>
          </p:nvPr>
        </p:nvGraphicFramePr>
        <p:xfrm>
          <a:off x="2743200" y="2684463"/>
          <a:ext cx="11430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6" name="Equation" r:id="rId7" imgW="1269720" imgH="406080" progId="Equation.DSMT4">
                  <p:embed/>
                </p:oleObj>
              </mc:Choice>
              <mc:Fallback>
                <p:oleObj name="Equation" r:id="rId7" imgW="1269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84463"/>
                        <a:ext cx="11430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6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40510629"/>
              </p:ext>
            </p:extLst>
          </p:nvPr>
        </p:nvGraphicFramePr>
        <p:xfrm>
          <a:off x="2743200" y="3333750"/>
          <a:ext cx="1809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7" name="Equation" r:id="rId9" imgW="1815840" imgH="330120" progId="Equation.DSMT4">
                  <p:embed/>
                </p:oleObj>
              </mc:Choice>
              <mc:Fallback>
                <p:oleObj name="Equation" r:id="rId9" imgW="1815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333750"/>
                        <a:ext cx="1809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842667"/>
              </p:ext>
            </p:extLst>
          </p:nvPr>
        </p:nvGraphicFramePr>
        <p:xfrm>
          <a:off x="2713038" y="3836988"/>
          <a:ext cx="19621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8" name="Equation" r:id="rId11" imgW="2108160" imgH="761760" progId="Equation.DSMT4">
                  <p:embed/>
                </p:oleObj>
              </mc:Choice>
              <mc:Fallback>
                <p:oleObj name="Equation" r:id="rId11" imgW="2108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3836988"/>
                        <a:ext cx="1962150" cy="768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Text Box 11"/>
          <p:cNvSpPr txBox="1">
            <a:spLocks noChangeArrowheads="1"/>
          </p:cNvSpPr>
          <p:nvPr/>
        </p:nvSpPr>
        <p:spPr bwMode="auto">
          <a:xfrm>
            <a:off x="4921708" y="4069335"/>
            <a:ext cx="4122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dirty="0"/>
              <a:t>or</a:t>
            </a:r>
          </a:p>
        </p:txBody>
      </p:sp>
      <p:graphicFrame>
        <p:nvGraphicFramePr>
          <p:cNvPr id="1024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901478"/>
              </p:ext>
            </p:extLst>
          </p:nvPr>
        </p:nvGraphicFramePr>
        <p:xfrm>
          <a:off x="5599113" y="3841750"/>
          <a:ext cx="229076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09" name="Equation" r:id="rId13" imgW="2476440" imgH="774360" progId="Equation.DSMT4">
                  <p:embed/>
                </p:oleObj>
              </mc:Choice>
              <mc:Fallback>
                <p:oleObj name="Equation" r:id="rId13" imgW="247644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3841750"/>
                        <a:ext cx="2290762" cy="776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589842"/>
              </p:ext>
            </p:extLst>
          </p:nvPr>
        </p:nvGraphicFramePr>
        <p:xfrm>
          <a:off x="6019800" y="5771947"/>
          <a:ext cx="24955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10" name="Equation" r:id="rId15" imgW="2705040" imgH="685800" progId="Equation.DSMT4">
                  <p:embed/>
                </p:oleObj>
              </mc:Choice>
              <mc:Fallback>
                <p:oleObj name="Equation" r:id="rId15" imgW="2705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71947"/>
                        <a:ext cx="2495550" cy="684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53862" y="1352490"/>
            <a:ext cx="7236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CSTR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090360" y="914400"/>
            <a:ext cx="6963281" cy="400110"/>
            <a:chOff x="3276600" y="914400"/>
            <a:chExt cx="6963281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3276600" y="914400"/>
              <a:ext cx="235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kC</a:t>
              </a:r>
              <a:r>
                <a:rPr lang="en-US" sz="2000" baseline="-25000" dirty="0" smtClean="0">
                  <a:latin typeface="Arial"/>
                  <a:cs typeface="Arial"/>
                </a:rPr>
                <a:t>A</a:t>
              </a:r>
              <a:r>
                <a:rPr lang="en-US" sz="2000" baseline="30000" dirty="0" smtClean="0">
                  <a:latin typeface="Arial"/>
                  <a:cs typeface="Arial"/>
                </a:rPr>
                <a:t>2</a:t>
              </a:r>
              <a:endParaRPr lang="en-US" sz="2000" dirty="0" smtClean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03062" y="914400"/>
              <a:ext cx="45368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CC0000"/>
                  </a:solidFill>
                </a:rPr>
                <a:t>Liquid-phase 2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nd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92949" y="5010090"/>
            <a:ext cx="2845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In terms of conversion?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23705" y="3429000"/>
            <a:ext cx="28440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In terms of space time?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24200" y="5742057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CC"/>
                </a:solidFill>
              </a:rPr>
              <a:t>In terms of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</a:t>
            </a:r>
            <a:r>
              <a:rPr lang="en-US" sz="2000" dirty="0" smtClean="0">
                <a:solidFill>
                  <a:srgbClr val="0000CC"/>
                </a:solidFill>
              </a:rPr>
              <a:t> as a function of Da?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19767" y="5602069"/>
            <a:ext cx="2352033" cy="1009899"/>
            <a:chOff x="-8805" y="5602069"/>
            <a:chExt cx="2352033" cy="1009899"/>
          </a:xfrm>
        </p:grpSpPr>
        <p:graphicFrame>
          <p:nvGraphicFramePr>
            <p:cNvPr id="21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2061734"/>
                </p:ext>
              </p:extLst>
            </p:nvPr>
          </p:nvGraphicFramePr>
          <p:xfrm>
            <a:off x="587454" y="6281768"/>
            <a:ext cx="13208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11" name="Equation" r:id="rId17" imgW="1320480" imgH="330120" progId="Equation.DSMT4">
                    <p:embed/>
                  </p:oleObj>
                </mc:Choice>
                <mc:Fallback>
                  <p:oleObj name="Equation" r:id="rId17" imgW="132048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7454" y="6281768"/>
                          <a:ext cx="132080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Rectangle 21"/>
            <p:cNvSpPr/>
            <p:nvPr/>
          </p:nvSpPr>
          <p:spPr>
            <a:xfrm>
              <a:off x="-8805" y="5602069"/>
              <a:ext cx="235203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7030A0"/>
                  </a:solidFill>
                </a:rPr>
                <a:t>2</a:t>
              </a:r>
              <a:r>
                <a:rPr lang="en-US" baseline="30000" dirty="0" smtClean="0">
                  <a:solidFill>
                    <a:srgbClr val="7030A0"/>
                  </a:solidFill>
                </a:rPr>
                <a:t>nd</a:t>
              </a:r>
              <a:r>
                <a:rPr lang="en-US" dirty="0" smtClean="0">
                  <a:solidFill>
                    <a:srgbClr val="7030A0"/>
                  </a:solidFill>
                </a:rPr>
                <a:t> order liquid irreversible reaction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891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1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51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1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1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3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CSTRs in Series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76200" y="713510"/>
            <a:ext cx="4454846" cy="927965"/>
            <a:chOff x="234951" y="1358035"/>
            <a:chExt cx="4454846" cy="927965"/>
          </a:xfrm>
        </p:grpSpPr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381000" y="1389063"/>
              <a:ext cx="4106862" cy="896937"/>
              <a:chOff x="1504" y="1793"/>
              <a:chExt cx="2587" cy="565"/>
            </a:xfrm>
          </p:grpSpPr>
          <p:grpSp>
            <p:nvGrpSpPr>
              <p:cNvPr id="4" name="Group 16"/>
              <p:cNvGrpSpPr>
                <a:grpSpLocks/>
              </p:cNvGrpSpPr>
              <p:nvPr/>
            </p:nvGrpSpPr>
            <p:grpSpPr bwMode="auto">
              <a:xfrm>
                <a:off x="1893" y="1793"/>
                <a:ext cx="569" cy="452"/>
                <a:chOff x="1893" y="1793"/>
                <a:chExt cx="569" cy="452"/>
              </a:xfrm>
            </p:grpSpPr>
            <p:sp>
              <p:nvSpPr>
                <p:cNvPr id="15" name="AutoShape 17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6" name="Group 18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17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" name="Line 23"/>
              <p:cNvSpPr>
                <a:spLocks noChangeShapeType="1"/>
              </p:cNvSpPr>
              <p:nvPr/>
            </p:nvSpPr>
            <p:spPr bwMode="auto">
              <a:xfrm>
                <a:off x="1504" y="2011"/>
                <a:ext cx="3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Line 24"/>
              <p:cNvSpPr>
                <a:spLocks noChangeShapeType="1"/>
              </p:cNvSpPr>
              <p:nvPr/>
            </p:nvSpPr>
            <p:spPr bwMode="auto">
              <a:xfrm>
                <a:off x="2462" y="2159"/>
                <a:ext cx="67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" name="Group 25"/>
              <p:cNvGrpSpPr>
                <a:grpSpLocks/>
              </p:cNvGrpSpPr>
              <p:nvPr/>
            </p:nvGrpSpPr>
            <p:grpSpPr bwMode="auto">
              <a:xfrm>
                <a:off x="3142" y="1906"/>
                <a:ext cx="569" cy="452"/>
                <a:chOff x="1893" y="1793"/>
                <a:chExt cx="569" cy="452"/>
              </a:xfrm>
            </p:grpSpPr>
            <p:sp>
              <p:nvSpPr>
                <p:cNvPr id="9" name="AutoShape 26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" name="Group 27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11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3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Line 32"/>
              <p:cNvSpPr>
                <a:spLocks noChangeShapeType="1"/>
              </p:cNvSpPr>
              <p:nvPr/>
            </p:nvSpPr>
            <p:spPr bwMode="auto">
              <a:xfrm>
                <a:off x="3709" y="2276"/>
                <a:ext cx="3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234951" y="1358035"/>
              <a:ext cx="7569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A0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r>
                <a:rPr lang="en-US" altLang="zh-TW" baseline="-25000" dirty="0" smtClean="0"/>
                <a:t>0</a:t>
              </a:r>
              <a:endParaRPr lang="en-US" altLang="zh-TW" dirty="0"/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2079625" y="159009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A1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4017818" y="178694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A2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378453" y="882787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>
                <a:latin typeface="Symbol" pitchFamily="18" charset="2"/>
              </a:rPr>
              <a:t>0 </a:t>
            </a:r>
            <a:r>
              <a:rPr lang="en-US" sz="2000" dirty="0" smtClean="0">
                <a:latin typeface="Symbol" pitchFamily="18" charset="2"/>
              </a:rPr>
              <a:t>= u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86450" y="892314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Effluent of reactor 1 is input for reactor 2, </a:t>
            </a:r>
            <a:r>
              <a:rPr lang="en-US" sz="2000" u="sng" dirty="0" smtClean="0"/>
              <a:t>no change in </a:t>
            </a:r>
            <a:r>
              <a:rPr lang="en-US" sz="2000" u="sng" dirty="0" smtClean="0">
                <a:latin typeface="Symbol" pitchFamily="18" charset="2"/>
              </a:rPr>
              <a:t>u</a:t>
            </a:r>
            <a:endParaRPr lang="en-US" sz="2000" u="sng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76200" y="17051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6600"/>
                </a:solidFill>
              </a:rPr>
              <a:t>first order reaction </a:t>
            </a:r>
            <a:r>
              <a:rPr lang="en-US" sz="2000" dirty="0" smtClean="0"/>
              <a:t>is carried out isothermally using 2 CSTRs that are the same size, and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dirty="0" smtClean="0"/>
              <a:t> and k are the same in both reactors (</a:t>
            </a:r>
            <a:r>
              <a:rPr lang="en-US" sz="2000" dirty="0" smtClean="0">
                <a:latin typeface="Symbol" pitchFamily="18" charset="2"/>
              </a:rPr>
              <a:t>t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= t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r>
              <a:rPr lang="en-US" sz="2000" dirty="0" smtClean="0">
                <a:latin typeface="Symbol" pitchFamily="18" charset="2"/>
              </a:rPr>
              <a:t> = t </a:t>
            </a:r>
            <a:r>
              <a:rPr lang="en-US" sz="2000" dirty="0" smtClean="0"/>
              <a:t>&amp; k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k)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2400" y="5241093"/>
            <a:ext cx="175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Relate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A2</a:t>
            </a:r>
            <a:r>
              <a:rPr lang="en-US" sz="2000" dirty="0" smtClean="0">
                <a:solidFill>
                  <a:srgbClr val="0000FF"/>
                </a:solidFill>
              </a:rPr>
              <a:t> to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A1</a:t>
            </a:r>
            <a:r>
              <a:rPr lang="en-US" sz="2000" dirty="0" smtClean="0">
                <a:solidFill>
                  <a:srgbClr val="0000FF"/>
                </a:solidFill>
              </a:rPr>
              <a:t>, k, &amp;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8200" y="2876874"/>
            <a:ext cx="2935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5425" indent="-225425">
              <a:buFont typeface="+mj-lt"/>
              <a:buAutoNum type="arabicPeriod"/>
            </a:pPr>
            <a:r>
              <a:rPr lang="en-US" sz="2000" dirty="0" smtClean="0"/>
              <a:t> Mole balance CSTR</a:t>
            </a:r>
            <a:r>
              <a:rPr lang="en-US" sz="2000" baseline="-25000" dirty="0" smtClean="0"/>
              <a:t>2</a:t>
            </a:r>
            <a:endParaRPr lang="en-US" sz="2000" dirty="0" smtClean="0"/>
          </a:p>
        </p:txBody>
      </p:sp>
      <p:graphicFrame>
        <p:nvGraphicFramePr>
          <p:cNvPr id="4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109524"/>
              </p:ext>
            </p:extLst>
          </p:nvPr>
        </p:nvGraphicFramePr>
        <p:xfrm>
          <a:off x="3886200" y="2756284"/>
          <a:ext cx="1543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68" name="Equation" r:id="rId3" imgW="1536480" imgH="685800" progId="Equation.DSMT4">
                  <p:embed/>
                </p:oleObj>
              </mc:Choice>
              <mc:Fallback>
                <p:oleObj name="Equation" r:id="rId3" imgW="1536480" imgH="685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756284"/>
                        <a:ext cx="15430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838200" y="3515086"/>
            <a:ext cx="2347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5425" indent="-225425">
              <a:buFont typeface="+mj-lt"/>
              <a:buAutoNum type="arabicPeriod" startAt="2"/>
            </a:pPr>
            <a:r>
              <a:rPr lang="en-US" sz="2000" dirty="0" smtClean="0"/>
              <a:t> Rate </a:t>
            </a:r>
            <a:r>
              <a:rPr lang="en-US" sz="2000" dirty="0"/>
              <a:t>law </a:t>
            </a:r>
            <a:r>
              <a:rPr lang="en-US" sz="2000" dirty="0" smtClean="0"/>
              <a:t>CSTR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graphicFrame>
        <p:nvGraphicFramePr>
          <p:cNvPr id="4814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631464"/>
              </p:ext>
            </p:extLst>
          </p:nvPr>
        </p:nvGraphicFramePr>
        <p:xfrm>
          <a:off x="4021138" y="3587750"/>
          <a:ext cx="13684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69" name="Equation" r:id="rId5" imgW="1384200" imgH="330120" progId="Equation.DSMT4">
                  <p:embed/>
                </p:oleObj>
              </mc:Choice>
              <mc:Fallback>
                <p:oleObj name="Equation" r:id="rId5" imgW="138420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587750"/>
                        <a:ext cx="13684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838199" y="4028390"/>
            <a:ext cx="3020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buFont typeface="+mj-lt"/>
              <a:buAutoNum type="arabicPeriod" startAt="3"/>
            </a:pPr>
            <a:r>
              <a:rPr lang="en-US" sz="2000" dirty="0"/>
              <a:t>Stoichiometry CSTR</a:t>
            </a:r>
            <a:r>
              <a:rPr lang="en-US" sz="2000" baseline="-25000" dirty="0"/>
              <a:t>2</a:t>
            </a:r>
            <a:endParaRPr lang="en-US" sz="2000" dirty="0"/>
          </a:p>
          <a:p>
            <a:pPr marL="457200" indent="-457200">
              <a:buFont typeface="+mj-lt"/>
              <a:buAutoNum type="arabicPeriod" startAt="3"/>
            </a:pPr>
            <a:endParaRPr lang="en-US" sz="2000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838199" y="4690052"/>
            <a:ext cx="2884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buFont typeface="+mj-lt"/>
              <a:buAutoNum type="arabicPeriod" startAt="4"/>
            </a:pPr>
            <a:r>
              <a:rPr lang="en-US" sz="2000" dirty="0"/>
              <a:t>Combine for CSTR</a:t>
            </a:r>
            <a:r>
              <a:rPr lang="en-US" sz="2000" baseline="-25000" dirty="0"/>
              <a:t>2</a:t>
            </a:r>
            <a:endParaRPr lang="en-US" sz="2000" dirty="0"/>
          </a:p>
          <a:p>
            <a:pPr marL="457200" indent="-457200">
              <a:buFont typeface="+mj-lt"/>
              <a:buAutoNum type="arabicPeriod" startAt="4"/>
            </a:pPr>
            <a:endParaRPr lang="en-US" sz="2000" dirty="0" smtClean="0"/>
          </a:p>
        </p:txBody>
      </p:sp>
      <p:graphicFrame>
        <p:nvGraphicFramePr>
          <p:cNvPr id="481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765415"/>
              </p:ext>
            </p:extLst>
          </p:nvPr>
        </p:nvGraphicFramePr>
        <p:xfrm>
          <a:off x="3973512" y="4581946"/>
          <a:ext cx="425608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70" name="Equation" r:id="rId7" imgW="4241520" imgH="711000" progId="Equation.DSMT4">
                  <p:embed/>
                </p:oleObj>
              </mc:Choice>
              <mc:Fallback>
                <p:oleObj name="Equation" r:id="rId7" imgW="4241520" imgH="711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2" y="4581946"/>
                        <a:ext cx="425608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406823"/>
              </p:ext>
            </p:extLst>
          </p:nvPr>
        </p:nvGraphicFramePr>
        <p:xfrm>
          <a:off x="1905000" y="5161761"/>
          <a:ext cx="68294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71" name="Equation" r:id="rId9" imgW="6806880" imgH="711000" progId="Equation.DSMT4">
                  <p:embed/>
                </p:oleObj>
              </mc:Choice>
              <mc:Fallback>
                <p:oleObj name="Equation" r:id="rId9" imgW="6806880" imgH="71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61761"/>
                        <a:ext cx="682942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529481"/>
              </p:ext>
            </p:extLst>
          </p:nvPr>
        </p:nvGraphicFramePr>
        <p:xfrm>
          <a:off x="2466975" y="5852225"/>
          <a:ext cx="433228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672" name="Equation" r:id="rId11" imgW="4317840" imgH="736560" progId="Equation.DSMT4">
                  <p:embed/>
                </p:oleObj>
              </mc:Choice>
              <mc:Fallback>
                <p:oleObj name="Equation" r:id="rId11" imgW="4317840" imgH="736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852225"/>
                        <a:ext cx="433228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75980" y="2383665"/>
            <a:ext cx="8448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Determine V</a:t>
            </a:r>
            <a:r>
              <a:rPr lang="en-US" sz="2000" baseline="-25000" dirty="0" smtClean="0">
                <a:solidFill>
                  <a:srgbClr val="0000CC"/>
                </a:solidFill>
              </a:rPr>
              <a:t>1</a:t>
            </a:r>
            <a:r>
              <a:rPr lang="en-US" sz="2000" dirty="0" smtClean="0">
                <a:solidFill>
                  <a:srgbClr val="0000CC"/>
                </a:solidFill>
              </a:rPr>
              <a:t> for 1</a:t>
            </a:r>
            <a:r>
              <a:rPr lang="en-US" sz="2000" baseline="30000" dirty="0" smtClean="0">
                <a:solidFill>
                  <a:srgbClr val="0000CC"/>
                </a:solidFill>
              </a:rPr>
              <a:t>st</a:t>
            </a:r>
            <a:r>
              <a:rPr lang="en-US" sz="2000" dirty="0" smtClean="0">
                <a:solidFill>
                  <a:srgbClr val="0000CC"/>
                </a:solidFill>
              </a:rPr>
              <a:t> CSTR using our standard procedure. For 2</a:t>
            </a:r>
            <a:r>
              <a:rPr lang="en-US" sz="2000" baseline="30000" dirty="0" smtClean="0">
                <a:solidFill>
                  <a:srgbClr val="0000CC"/>
                </a:solidFill>
              </a:rPr>
              <a:t>nd</a:t>
            </a:r>
            <a:r>
              <a:rPr lang="en-US" sz="2000" dirty="0" smtClean="0">
                <a:solidFill>
                  <a:srgbClr val="0000CC"/>
                </a:solidFill>
              </a:rPr>
              <a:t> CSTR: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10000" y="4019490"/>
            <a:ext cx="2675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Skip this step for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6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4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7" grpId="0"/>
      <p:bldP spid="49" grpId="0"/>
      <p:bldP spid="51" grpId="0"/>
      <p:bldP spid="53" grpId="0"/>
      <p:bldP spid="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CSTRs in Series, C</a:t>
            </a:r>
            <a:r>
              <a:rPr lang="en-US" baseline="-25000" dirty="0" smtClean="0"/>
              <a:t>A1</a:t>
            </a:r>
            <a:endParaRPr lang="en-US" dirty="0"/>
          </a:p>
        </p:txBody>
      </p:sp>
      <p:grpSp>
        <p:nvGrpSpPr>
          <p:cNvPr id="3" name="Group 28"/>
          <p:cNvGrpSpPr/>
          <p:nvPr/>
        </p:nvGrpSpPr>
        <p:grpSpPr>
          <a:xfrm>
            <a:off x="255733" y="713510"/>
            <a:ext cx="4454846" cy="927965"/>
            <a:chOff x="234951" y="1358035"/>
            <a:chExt cx="4454846" cy="927965"/>
          </a:xfrm>
        </p:grpSpPr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381000" y="1389063"/>
              <a:ext cx="4106862" cy="896937"/>
              <a:chOff x="1504" y="1793"/>
              <a:chExt cx="2587" cy="565"/>
            </a:xfrm>
          </p:grpSpPr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1893" y="1793"/>
                <a:ext cx="569" cy="452"/>
                <a:chOff x="1893" y="1793"/>
                <a:chExt cx="569" cy="452"/>
              </a:xfrm>
            </p:grpSpPr>
            <p:sp>
              <p:nvSpPr>
                <p:cNvPr id="15" name="AutoShape 17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" name="Group 18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11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" name="Line 23"/>
              <p:cNvSpPr>
                <a:spLocks noChangeShapeType="1"/>
              </p:cNvSpPr>
              <p:nvPr/>
            </p:nvSpPr>
            <p:spPr bwMode="auto">
              <a:xfrm>
                <a:off x="1504" y="2011"/>
                <a:ext cx="3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Line 24"/>
              <p:cNvSpPr>
                <a:spLocks noChangeShapeType="1"/>
              </p:cNvSpPr>
              <p:nvPr/>
            </p:nvSpPr>
            <p:spPr bwMode="auto">
              <a:xfrm>
                <a:off x="2462" y="2159"/>
                <a:ext cx="67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25"/>
              <p:cNvGrpSpPr>
                <a:grpSpLocks/>
              </p:cNvGrpSpPr>
              <p:nvPr/>
            </p:nvGrpSpPr>
            <p:grpSpPr bwMode="auto">
              <a:xfrm>
                <a:off x="3142" y="1906"/>
                <a:ext cx="569" cy="452"/>
                <a:chOff x="1893" y="1793"/>
                <a:chExt cx="569" cy="452"/>
              </a:xfrm>
            </p:grpSpPr>
            <p:sp>
              <p:nvSpPr>
                <p:cNvPr id="9" name="AutoShape 26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7" name="Group 27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3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Line 32"/>
              <p:cNvSpPr>
                <a:spLocks noChangeShapeType="1"/>
              </p:cNvSpPr>
              <p:nvPr/>
            </p:nvSpPr>
            <p:spPr bwMode="auto">
              <a:xfrm>
                <a:off x="3709" y="2276"/>
                <a:ext cx="3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234951" y="1358035"/>
              <a:ext cx="7569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A0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r>
                <a:rPr lang="en-US" altLang="zh-TW" baseline="-25000" dirty="0" smtClean="0"/>
                <a:t>0</a:t>
              </a:r>
              <a:endParaRPr lang="en-US" altLang="zh-TW" dirty="0"/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2079625" y="159009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A1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4017818" y="178694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A2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6200" y="1806714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first order reaction is carried out isothermally using 2 CSTRs that are the same size, and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dirty="0" smtClean="0"/>
              <a:t> and k are the same in both reactors (</a:t>
            </a:r>
            <a:r>
              <a:rPr lang="en-US" sz="2000" dirty="0" smtClean="0">
                <a:latin typeface="Symbol" pitchFamily="18" charset="2"/>
              </a:rPr>
              <a:t>t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= t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r>
              <a:rPr lang="en-US" sz="2000" dirty="0" smtClean="0">
                <a:latin typeface="Symbol" pitchFamily="18" charset="2"/>
              </a:rPr>
              <a:t> = t </a:t>
            </a:r>
            <a:r>
              <a:rPr lang="en-US" sz="2000" dirty="0" smtClean="0"/>
              <a:t>&amp; k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k)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4800" y="2590800"/>
            <a:ext cx="3791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What is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A1</a:t>
            </a:r>
            <a:r>
              <a:rPr lang="en-US" sz="2000" dirty="0" smtClean="0">
                <a:solidFill>
                  <a:srgbClr val="0000FF"/>
                </a:solidFill>
              </a:rPr>
              <a:t> in terms of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 and k?</a:t>
            </a:r>
          </a:p>
        </p:txBody>
      </p:sp>
      <p:graphicFrame>
        <p:nvGraphicFramePr>
          <p:cNvPr id="481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48599"/>
              </p:ext>
            </p:extLst>
          </p:nvPr>
        </p:nvGraphicFramePr>
        <p:xfrm>
          <a:off x="141288" y="3175000"/>
          <a:ext cx="13430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09" name="Equation" r:id="rId3" imgW="1295280" imgH="609480" progId="Equation.DSMT4">
                  <p:embed/>
                </p:oleObj>
              </mc:Choice>
              <mc:Fallback>
                <p:oleObj name="Equation" r:id="rId3" imgW="129528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3175000"/>
                        <a:ext cx="13430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4343400" y="25908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know for a single CSTR:</a:t>
            </a:r>
          </a:p>
        </p:txBody>
      </p:sp>
      <p:graphicFrame>
        <p:nvGraphicFramePr>
          <p:cNvPr id="4813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183690"/>
              </p:ext>
            </p:extLst>
          </p:nvPr>
        </p:nvGraphicFramePr>
        <p:xfrm>
          <a:off x="3048000" y="3143250"/>
          <a:ext cx="604043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0" name="Equation" r:id="rId5" imgW="6045120" imgH="698400" progId="Equation.DSMT4">
                  <p:embed/>
                </p:oleObj>
              </mc:Choice>
              <mc:Fallback>
                <p:oleObj name="Equation" r:id="rId5" imgW="6045120" imgH="698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143250"/>
                        <a:ext cx="604043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336179" y="3048000"/>
            <a:ext cx="1649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00FF"/>
                </a:solidFill>
              </a:rPr>
              <a:t>Put X</a:t>
            </a:r>
            <a:r>
              <a:rPr lang="en-US" baseline="-25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for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  <a:r>
              <a:rPr lang="en-US" dirty="0" smtClean="0">
                <a:solidFill>
                  <a:srgbClr val="0000FF"/>
                </a:solidFill>
              </a:rPr>
              <a:t> CSTR in terms of C</a:t>
            </a:r>
            <a:r>
              <a:rPr lang="en-US" baseline="-25000" dirty="0" smtClean="0">
                <a:solidFill>
                  <a:srgbClr val="0000FF"/>
                </a:solidFill>
              </a:rPr>
              <a:t>A1</a:t>
            </a:r>
            <a:r>
              <a:rPr lang="en-US" dirty="0" smtClean="0">
                <a:solidFill>
                  <a:srgbClr val="0000FF"/>
                </a:solidFill>
              </a:rPr>
              <a:t>: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5840" y="4107729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Substitute:</a:t>
            </a:r>
          </a:p>
        </p:txBody>
      </p:sp>
      <p:graphicFrame>
        <p:nvGraphicFramePr>
          <p:cNvPr id="4813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7769"/>
              </p:ext>
            </p:extLst>
          </p:nvPr>
        </p:nvGraphicFramePr>
        <p:xfrm>
          <a:off x="1566863" y="3959225"/>
          <a:ext cx="35893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1" name="Equation" r:id="rId7" imgW="3466800" imgH="698400" progId="Equation.DSMT4">
                  <p:embed/>
                </p:oleObj>
              </mc:Choice>
              <mc:Fallback>
                <p:oleObj name="Equation" r:id="rId7" imgW="3466800" imgH="69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3959225"/>
                        <a:ext cx="358933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5250872" y="3934545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A1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837047"/>
              </p:ext>
            </p:extLst>
          </p:nvPr>
        </p:nvGraphicFramePr>
        <p:xfrm>
          <a:off x="6129338" y="3906838"/>
          <a:ext cx="28686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2" name="Equation" r:id="rId9" imgW="2768400" imgH="761760" progId="Equation.DSMT4">
                  <p:embed/>
                </p:oleObj>
              </mc:Choice>
              <mc:Fallback>
                <p:oleObj name="Equation" r:id="rId9" imgW="2768400" imgH="761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3906838"/>
                        <a:ext cx="28686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57231"/>
              </p:ext>
            </p:extLst>
          </p:nvPr>
        </p:nvGraphicFramePr>
        <p:xfrm>
          <a:off x="171450" y="4860925"/>
          <a:ext cx="3619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3" name="Equation" r:id="rId11" imgW="3492360" imgH="761760" progId="Equation.DSMT4">
                  <p:embed/>
                </p:oleObj>
              </mc:Choice>
              <mc:Fallback>
                <p:oleObj name="Equation" r:id="rId11" imgW="3492360" imgH="761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4860925"/>
                        <a:ext cx="3619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Connector 40"/>
          <p:cNvCxnSpPr/>
          <p:nvPr/>
        </p:nvCxnSpPr>
        <p:spPr>
          <a:xfrm>
            <a:off x="486384" y="5131003"/>
            <a:ext cx="3048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371600" y="5131003"/>
            <a:ext cx="3048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226157"/>
              </p:ext>
            </p:extLst>
          </p:nvPr>
        </p:nvGraphicFramePr>
        <p:xfrm>
          <a:off x="3917950" y="4879975"/>
          <a:ext cx="2593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4" name="Equation" r:id="rId13" imgW="2501640" imgH="761760" progId="Equation.DSMT4">
                  <p:embed/>
                </p:oleObj>
              </mc:Choice>
              <mc:Fallback>
                <p:oleObj name="Equation" r:id="rId13" imgW="2501640" imgH="7617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4879975"/>
                        <a:ext cx="2593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892867"/>
              </p:ext>
            </p:extLst>
          </p:nvPr>
        </p:nvGraphicFramePr>
        <p:xfrm>
          <a:off x="6672263" y="4918075"/>
          <a:ext cx="210661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5" name="Equation" r:id="rId15" imgW="2031840" imgH="698400" progId="Equation.DSMT4">
                  <p:embed/>
                </p:oleObj>
              </mc:Choice>
              <mc:Fallback>
                <p:oleObj name="Equation" r:id="rId15" imgW="203184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4918075"/>
                        <a:ext cx="2106612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361711"/>
              </p:ext>
            </p:extLst>
          </p:nvPr>
        </p:nvGraphicFramePr>
        <p:xfrm>
          <a:off x="2546350" y="5768975"/>
          <a:ext cx="1803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6" name="Equation" r:id="rId17" imgW="1739880" imgH="698400" progId="Equation.DSMT4">
                  <p:embed/>
                </p:oleObj>
              </mc:Choice>
              <mc:Fallback>
                <p:oleObj name="Equation" r:id="rId17" imgW="173988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5768975"/>
                        <a:ext cx="1803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782356"/>
              </p:ext>
            </p:extLst>
          </p:nvPr>
        </p:nvGraphicFramePr>
        <p:xfrm>
          <a:off x="4562475" y="5772150"/>
          <a:ext cx="16970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17" name="Equation" r:id="rId19" imgW="1638000" imgH="622080" progId="Equation.DSMT4">
                  <p:embed/>
                </p:oleObj>
              </mc:Choice>
              <mc:Fallback>
                <p:oleObj name="Equation" r:id="rId19" imgW="1638000" imgH="622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5772150"/>
                        <a:ext cx="169703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378453" y="882787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>
                <a:latin typeface="Symbol" pitchFamily="18" charset="2"/>
              </a:rPr>
              <a:t>0 </a:t>
            </a:r>
            <a:r>
              <a:rPr lang="en-US" sz="2000" dirty="0" smtClean="0">
                <a:latin typeface="Symbol" pitchFamily="18" charset="2"/>
              </a:rPr>
              <a:t>= 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86450" y="892314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Effluent of reactor 1 is input for reactor 2, </a:t>
            </a:r>
            <a:r>
              <a:rPr lang="en-US" sz="2000" u="sng" dirty="0" smtClean="0"/>
              <a:t>no change in </a:t>
            </a:r>
            <a:r>
              <a:rPr lang="en-US" sz="2000" u="sng" dirty="0" smtClean="0">
                <a:latin typeface="Symbol" pitchFamily="18" charset="2"/>
              </a:rPr>
              <a:t>u</a:t>
            </a:r>
            <a:endParaRPr lang="en-US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8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35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CSTRs in Series, C</a:t>
            </a:r>
            <a:r>
              <a:rPr lang="en-US" baseline="-25000" dirty="0" smtClean="0"/>
              <a:t>A2</a:t>
            </a:r>
            <a:endParaRPr lang="en-US" dirty="0"/>
          </a:p>
        </p:txBody>
      </p:sp>
      <p:grpSp>
        <p:nvGrpSpPr>
          <p:cNvPr id="3" name="Group 28"/>
          <p:cNvGrpSpPr/>
          <p:nvPr/>
        </p:nvGrpSpPr>
        <p:grpSpPr>
          <a:xfrm>
            <a:off x="255733" y="993247"/>
            <a:ext cx="4454846" cy="927965"/>
            <a:chOff x="234951" y="1358035"/>
            <a:chExt cx="4454846" cy="927965"/>
          </a:xfrm>
        </p:grpSpPr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381000" y="1389063"/>
              <a:ext cx="4106862" cy="896937"/>
              <a:chOff x="1504" y="1793"/>
              <a:chExt cx="2587" cy="565"/>
            </a:xfrm>
          </p:grpSpPr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1893" y="1793"/>
                <a:ext cx="569" cy="452"/>
                <a:chOff x="1893" y="1793"/>
                <a:chExt cx="569" cy="452"/>
              </a:xfrm>
            </p:grpSpPr>
            <p:sp>
              <p:nvSpPr>
                <p:cNvPr id="15" name="AutoShape 17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" name="Group 18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11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8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" name="Line 23"/>
              <p:cNvSpPr>
                <a:spLocks noChangeShapeType="1"/>
              </p:cNvSpPr>
              <p:nvPr/>
            </p:nvSpPr>
            <p:spPr bwMode="auto">
              <a:xfrm>
                <a:off x="1504" y="2011"/>
                <a:ext cx="3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Line 24"/>
              <p:cNvSpPr>
                <a:spLocks noChangeShapeType="1"/>
              </p:cNvSpPr>
              <p:nvPr/>
            </p:nvSpPr>
            <p:spPr bwMode="auto">
              <a:xfrm>
                <a:off x="2462" y="2159"/>
                <a:ext cx="67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25"/>
              <p:cNvGrpSpPr>
                <a:grpSpLocks/>
              </p:cNvGrpSpPr>
              <p:nvPr/>
            </p:nvGrpSpPr>
            <p:grpSpPr bwMode="auto">
              <a:xfrm>
                <a:off x="3142" y="1906"/>
                <a:ext cx="569" cy="452"/>
                <a:chOff x="1893" y="1793"/>
                <a:chExt cx="569" cy="452"/>
              </a:xfrm>
            </p:grpSpPr>
            <p:sp>
              <p:nvSpPr>
                <p:cNvPr id="9" name="AutoShape 26"/>
                <p:cNvSpPr>
                  <a:spLocks noChangeArrowheads="1"/>
                </p:cNvSpPr>
                <p:nvPr/>
              </p:nvSpPr>
              <p:spPr bwMode="auto">
                <a:xfrm>
                  <a:off x="1893" y="1847"/>
                  <a:ext cx="569" cy="398"/>
                </a:xfrm>
                <a:prstGeom prst="can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7" name="Group 27"/>
                <p:cNvGrpSpPr>
                  <a:grpSpLocks/>
                </p:cNvGrpSpPr>
                <p:nvPr/>
              </p:nvGrpSpPr>
              <p:grpSpPr bwMode="auto">
                <a:xfrm>
                  <a:off x="2086" y="1793"/>
                  <a:ext cx="267" cy="383"/>
                  <a:chOff x="2086" y="1769"/>
                  <a:chExt cx="267" cy="383"/>
                </a:xfrm>
              </p:grpSpPr>
              <p:grpSp>
                <p:nvGrpSpPr>
                  <p:cNvPr id="2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2086" y="2021"/>
                    <a:ext cx="267" cy="131"/>
                    <a:chOff x="871" y="2083"/>
                    <a:chExt cx="267" cy="131"/>
                  </a:xfrm>
                </p:grpSpPr>
                <p:sp>
                  <p:nvSpPr>
                    <p:cNvPr id="13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871" y="2102"/>
                      <a:ext cx="147" cy="112"/>
                    </a:xfrm>
                    <a:custGeom>
                      <a:avLst/>
                      <a:gdLst>
                        <a:gd name="T0" fmla="*/ 142 w 147"/>
                        <a:gd name="T1" fmla="*/ 36 h 112"/>
                        <a:gd name="T2" fmla="*/ 48 w 147"/>
                        <a:gd name="T3" fmla="*/ 12 h 112"/>
                        <a:gd name="T4" fmla="*/ 17 w 147"/>
                        <a:gd name="T5" fmla="*/ 106 h 112"/>
                        <a:gd name="T6" fmla="*/ 142 w 147"/>
                        <a:gd name="T7" fmla="*/ 36 h 112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7"/>
                        <a:gd name="T13" fmla="*/ 0 h 112"/>
                        <a:gd name="T14" fmla="*/ 147 w 147"/>
                        <a:gd name="T15" fmla="*/ 112 h 112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7" h="112">
                          <a:moveTo>
                            <a:pt x="142" y="36"/>
                          </a:moveTo>
                          <a:cubicBezTo>
                            <a:pt x="147" y="20"/>
                            <a:pt x="69" y="0"/>
                            <a:pt x="48" y="12"/>
                          </a:cubicBezTo>
                          <a:cubicBezTo>
                            <a:pt x="27" y="24"/>
                            <a:pt x="0" y="100"/>
                            <a:pt x="17" y="106"/>
                          </a:cubicBezTo>
                          <a:cubicBezTo>
                            <a:pt x="34" y="112"/>
                            <a:pt x="137" y="52"/>
                            <a:pt x="142" y="36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1020" y="2083"/>
                      <a:ext cx="118" cy="118"/>
                    </a:xfrm>
                    <a:custGeom>
                      <a:avLst/>
                      <a:gdLst>
                        <a:gd name="T0" fmla="*/ 1 w 118"/>
                        <a:gd name="T1" fmla="*/ 55 h 118"/>
                        <a:gd name="T2" fmla="*/ 102 w 118"/>
                        <a:gd name="T3" fmla="*/ 9 h 118"/>
                        <a:gd name="T4" fmla="*/ 94 w 118"/>
                        <a:gd name="T5" fmla="*/ 110 h 118"/>
                        <a:gd name="T6" fmla="*/ 1 w 118"/>
                        <a:gd name="T7" fmla="*/ 55 h 11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18"/>
                        <a:gd name="T13" fmla="*/ 0 h 118"/>
                        <a:gd name="T14" fmla="*/ 118 w 118"/>
                        <a:gd name="T15" fmla="*/ 118 h 118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18" h="118">
                          <a:moveTo>
                            <a:pt x="1" y="55"/>
                          </a:moveTo>
                          <a:cubicBezTo>
                            <a:pt x="2" y="38"/>
                            <a:pt x="86" y="0"/>
                            <a:pt x="102" y="9"/>
                          </a:cubicBezTo>
                          <a:cubicBezTo>
                            <a:pt x="118" y="18"/>
                            <a:pt x="115" y="102"/>
                            <a:pt x="94" y="110"/>
                          </a:cubicBezTo>
                          <a:cubicBezTo>
                            <a:pt x="73" y="118"/>
                            <a:pt x="0" y="72"/>
                            <a:pt x="1" y="55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" name="Line 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6" y="1769"/>
                    <a:ext cx="55" cy="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Line 32"/>
              <p:cNvSpPr>
                <a:spLocks noChangeShapeType="1"/>
              </p:cNvSpPr>
              <p:nvPr/>
            </p:nvSpPr>
            <p:spPr bwMode="auto">
              <a:xfrm>
                <a:off x="3709" y="2276"/>
                <a:ext cx="3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234951" y="1358035"/>
              <a:ext cx="7569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A0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r>
                <a:rPr lang="en-US" altLang="zh-TW" baseline="-25000" dirty="0" smtClean="0"/>
                <a:t>0</a:t>
              </a:r>
              <a:endParaRPr lang="en-US" altLang="zh-TW" dirty="0"/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2079625" y="159009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A1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  <p:sp>
          <p:nvSpPr>
            <p:cNvPr id="23" name="Text Box 35"/>
            <p:cNvSpPr txBox="1">
              <a:spLocks noChangeArrowheads="1"/>
            </p:cNvSpPr>
            <p:nvPr/>
          </p:nvSpPr>
          <p:spPr bwMode="auto">
            <a:xfrm>
              <a:off x="4017818" y="1786948"/>
              <a:ext cx="67197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dirty="0" smtClean="0"/>
                <a:t>C</a:t>
              </a:r>
              <a:r>
                <a:rPr lang="en-US" altLang="zh-TW" baseline="-25000" dirty="0" smtClean="0"/>
                <a:t>A2</a:t>
              </a:r>
              <a:r>
                <a:rPr lang="en-US" altLang="zh-TW" dirty="0" smtClean="0">
                  <a:latin typeface="Symbol" pitchFamily="18" charset="2"/>
                </a:rPr>
                <a:t>u</a:t>
              </a:r>
              <a:endParaRPr lang="en-US" altLang="zh-TW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973782" y="1329075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>
                <a:latin typeface="Symbol" pitchFamily="18" charset="2"/>
              </a:rPr>
              <a:t>0 </a:t>
            </a:r>
            <a:r>
              <a:rPr lang="en-US" sz="2000" dirty="0" smtClean="0">
                <a:latin typeface="Symbol" pitchFamily="18" charset="2"/>
              </a:rPr>
              <a:t>= u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88182" y="1176675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Effluent of reactor 1 is input for reactor 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" y="1956137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first order reaction is carried out isothermally using 2 CSTRs that are the same size, and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dirty="0" smtClean="0"/>
              <a:t> and k are the same in both reactors (</a:t>
            </a:r>
            <a:r>
              <a:rPr lang="en-US" sz="2000" dirty="0" smtClean="0">
                <a:latin typeface="Symbol" pitchFamily="18" charset="2"/>
              </a:rPr>
              <a:t>t</a:t>
            </a:r>
            <a:r>
              <a:rPr lang="en-US" sz="2000" baseline="-25000" dirty="0" smtClean="0">
                <a:latin typeface="Symbol" pitchFamily="18" charset="2"/>
              </a:rPr>
              <a:t>1</a:t>
            </a:r>
            <a:r>
              <a:rPr lang="en-US" sz="2000" dirty="0" smtClean="0">
                <a:latin typeface="Symbol" pitchFamily="18" charset="2"/>
              </a:rPr>
              <a:t> = t</a:t>
            </a:r>
            <a:r>
              <a:rPr lang="en-US" sz="2000" baseline="-25000" dirty="0" smtClean="0">
                <a:latin typeface="Symbol" pitchFamily="18" charset="2"/>
              </a:rPr>
              <a:t>2</a:t>
            </a:r>
            <a:r>
              <a:rPr lang="en-US" sz="2000" dirty="0" smtClean="0">
                <a:latin typeface="Symbol" pitchFamily="18" charset="2"/>
              </a:rPr>
              <a:t> = t </a:t>
            </a:r>
            <a:r>
              <a:rPr lang="en-US" sz="2000" dirty="0" smtClean="0"/>
              <a:t>&amp; k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k) </a:t>
            </a:r>
          </a:p>
        </p:txBody>
      </p:sp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184041"/>
              </p:ext>
            </p:extLst>
          </p:nvPr>
        </p:nvGraphicFramePr>
        <p:xfrm>
          <a:off x="4281488" y="2718137"/>
          <a:ext cx="309721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73" name="Equation" r:id="rId3" imgW="3085920" imgH="622080" progId="Equation.DSMT4">
                  <p:embed/>
                </p:oleObj>
              </mc:Choice>
              <mc:Fallback>
                <p:oleObj name="Equation" r:id="rId3" imgW="308592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2718137"/>
                        <a:ext cx="3097212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1785144" y="2839366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Relate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A2</a:t>
            </a:r>
            <a:r>
              <a:rPr lang="en-US" sz="2000" dirty="0" smtClean="0">
                <a:solidFill>
                  <a:srgbClr val="0000FF"/>
                </a:solidFill>
              </a:rPr>
              <a:t> to k &amp;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446338" y="3784937"/>
            <a:ext cx="1447800" cy="400110"/>
            <a:chOff x="609600" y="3429000"/>
            <a:chExt cx="1447800" cy="400110"/>
          </a:xfrm>
        </p:grpSpPr>
        <p:sp>
          <p:nvSpPr>
            <p:cNvPr id="46" name="Rectangle 45"/>
            <p:cNvSpPr/>
            <p:nvPr/>
          </p:nvSpPr>
          <p:spPr>
            <a:xfrm>
              <a:off x="609600" y="3429000"/>
              <a:ext cx="14478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</a:rPr>
                <a:t>Substitute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782782" y="3799609"/>
              <a:ext cx="12192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01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27685"/>
              </p:ext>
            </p:extLst>
          </p:nvPr>
        </p:nvGraphicFramePr>
        <p:xfrm>
          <a:off x="4040188" y="3784937"/>
          <a:ext cx="2663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74" name="Equation" r:id="rId5" imgW="2654280" imgH="685800" progId="Equation.DSMT4">
                  <p:embed/>
                </p:oleObj>
              </mc:Choice>
              <mc:Fallback>
                <p:oleObj name="Equation" r:id="rId5" imgW="2654280" imgH="685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188" y="3784937"/>
                        <a:ext cx="26638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584501"/>
              </p:ext>
            </p:extLst>
          </p:nvPr>
        </p:nvGraphicFramePr>
        <p:xfrm>
          <a:off x="2171700" y="4927937"/>
          <a:ext cx="20399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75" name="Equation" r:id="rId7" imgW="2031840" imgH="761760" progId="Equation.DSMT4">
                  <p:embed/>
                </p:oleObj>
              </mc:Choice>
              <mc:Fallback>
                <p:oleObj name="Equation" r:id="rId7" imgW="2031840" imgH="7617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27937"/>
                        <a:ext cx="20399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4229101" y="4775537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with V</a:t>
            </a:r>
            <a:r>
              <a:rPr lang="en-US" sz="2000" baseline="-25000" dirty="0" smtClean="0">
                <a:solidFill>
                  <a:srgbClr val="006600"/>
                </a:solidFill>
              </a:rPr>
              <a:t>1</a:t>
            </a:r>
            <a:r>
              <a:rPr lang="en-US" sz="2000" dirty="0" smtClean="0">
                <a:solidFill>
                  <a:srgbClr val="006600"/>
                </a:solidFill>
              </a:rPr>
              <a:t> = V</a:t>
            </a:r>
            <a:r>
              <a:rPr lang="en-US" sz="2000" baseline="-25000" dirty="0" smtClean="0">
                <a:solidFill>
                  <a:srgbClr val="006600"/>
                </a:solidFill>
              </a:rPr>
              <a:t>2</a:t>
            </a:r>
            <a:r>
              <a:rPr lang="en-US" sz="2000" dirty="0" smtClean="0">
                <a:solidFill>
                  <a:srgbClr val="006600"/>
                </a:solidFill>
              </a:rPr>
              <a:t>,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sz="2000" baseline="-25000" dirty="0" smtClean="0">
                <a:solidFill>
                  <a:srgbClr val="006600"/>
                </a:solidFill>
                <a:latin typeface="Symbol" pitchFamily="18" charset="2"/>
              </a:rPr>
              <a:t>1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 = t</a:t>
            </a:r>
            <a:r>
              <a:rPr lang="en-US" sz="2000" baseline="-25000" dirty="0" smtClean="0">
                <a:solidFill>
                  <a:srgbClr val="006600"/>
                </a:solidFill>
                <a:latin typeface="Symbol" pitchFamily="18" charset="2"/>
              </a:rPr>
              <a:t>2 </a:t>
            </a:r>
            <a:r>
              <a:rPr lang="en-US" sz="2000" dirty="0" smtClean="0">
                <a:solidFill>
                  <a:srgbClr val="006600"/>
                </a:solidFill>
              </a:rPr>
              <a:t>and k</a:t>
            </a:r>
            <a:r>
              <a:rPr lang="en-US" sz="2000" baseline="-25000" dirty="0" smtClean="0">
                <a:solidFill>
                  <a:srgbClr val="006600"/>
                </a:solidFill>
              </a:rPr>
              <a:t>1</a:t>
            </a:r>
            <a:r>
              <a:rPr lang="en-US" sz="2000" dirty="0" smtClean="0">
                <a:solidFill>
                  <a:srgbClr val="006600"/>
                </a:solidFill>
              </a:rPr>
              <a:t> = k</a:t>
            </a:r>
            <a:r>
              <a:rPr lang="en-US" sz="2000" baseline="-25000" dirty="0" smtClean="0">
                <a:solidFill>
                  <a:srgbClr val="006600"/>
                </a:solidFill>
              </a:rPr>
              <a:t>2</a:t>
            </a:r>
            <a:r>
              <a:rPr lang="en-US" sz="2000" dirty="0" smtClean="0">
                <a:solidFill>
                  <a:srgbClr val="006600"/>
                </a:solidFill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Stoichiometric Tables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238999"/>
              </p:ext>
            </p:extLst>
          </p:nvPr>
        </p:nvGraphicFramePr>
        <p:xfrm>
          <a:off x="381000" y="2514600"/>
          <a:ext cx="84582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905000"/>
                <a:gridCol w="27432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Species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Feed rate</a:t>
                      </a:r>
                      <a:r>
                        <a:rPr lang="en-US" sz="2000" baseline="0" dirty="0" smtClean="0"/>
                        <a:t> (mol/time)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Change in reactor (mol/time)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Effluent rate from</a:t>
                      </a:r>
                      <a:r>
                        <a:rPr lang="en-US" sz="2000" baseline="0" dirty="0" smtClean="0"/>
                        <a:t> reactor (mol/time)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A0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-F</a:t>
                      </a:r>
                      <a:r>
                        <a:rPr lang="en-US" sz="2000" baseline="-25000" dirty="0" smtClean="0"/>
                        <a:t>A0</a:t>
                      </a:r>
                      <a:r>
                        <a:rPr lang="en-US" sz="2000" baseline="0" dirty="0" smtClean="0"/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A</a:t>
                      </a:r>
                      <a:r>
                        <a:rPr lang="en-US" sz="2000" baseline="0" dirty="0" smtClean="0"/>
                        <a:t> =</a:t>
                      </a:r>
                      <a:r>
                        <a:rPr lang="en-US" sz="2000" dirty="0" smtClean="0"/>
                        <a:t> F</a:t>
                      </a:r>
                      <a:r>
                        <a:rPr lang="en-US" sz="2000" baseline="-25000" dirty="0" smtClean="0"/>
                        <a:t>A0</a:t>
                      </a:r>
                      <a:r>
                        <a:rPr lang="en-US" sz="2000" baseline="0" dirty="0" smtClean="0"/>
                        <a:t> (1–X</a:t>
                      </a:r>
                      <a:r>
                        <a:rPr lang="en-US" sz="2000" baseline="-25000" dirty="0" smtClean="0"/>
                        <a:t>A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B0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smtClean="0">
                          <a:latin typeface="+mn-lt"/>
                        </a:rPr>
                        <a:t>B</a:t>
                      </a:r>
                      <a:r>
                        <a:rPr lang="en-US" sz="200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r>
                        <a:rPr lang="en-US" sz="2000" baseline="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B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A0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Symbol" pitchFamily="18" charset="2"/>
                        </a:rPr>
                        <a:t>B</a:t>
                      </a:r>
                      <a:r>
                        <a:rPr lang="en-US" sz="2000" baseline="0" dirty="0" smtClean="0"/>
                        <a:t>+ </a:t>
                      </a:r>
                      <a:r>
                        <a:rPr lang="en-US" sz="2000" dirty="0" err="1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B</a:t>
                      </a:r>
                      <a:r>
                        <a:rPr lang="en-US" sz="2000" baseline="0" dirty="0" err="1" smtClean="0"/>
                        <a:t>X</a:t>
                      </a:r>
                      <a:r>
                        <a:rPr lang="en-US" sz="2000" baseline="-25000" dirty="0" err="1" smtClean="0"/>
                        <a:t>A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C0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+mn-lt"/>
                        </a:rPr>
                        <a:t>C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smtClean="0">
                          <a:latin typeface="+mn-lt"/>
                        </a:rPr>
                        <a:t>C</a:t>
                      </a:r>
                      <a:r>
                        <a:rPr lang="en-US" sz="200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r>
                        <a:rPr lang="en-US" sz="2000" baseline="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C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A0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+mn-lt"/>
                        </a:rPr>
                        <a:t>C</a:t>
                      </a:r>
                      <a:r>
                        <a:rPr lang="en-US" sz="2000" baseline="0" dirty="0" smtClean="0"/>
                        <a:t>+ </a:t>
                      </a:r>
                      <a:r>
                        <a:rPr lang="en-US" sz="2000" dirty="0" err="1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C</a:t>
                      </a:r>
                      <a:r>
                        <a:rPr lang="en-US" sz="2000" baseline="0" dirty="0" err="1" smtClean="0"/>
                        <a:t>X</a:t>
                      </a:r>
                      <a:r>
                        <a:rPr lang="en-US" sz="2000" baseline="-25000" dirty="0" err="1" smtClean="0"/>
                        <a:t>A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D0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+mn-lt"/>
                        </a:rPr>
                        <a:t>D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smtClean="0">
                          <a:latin typeface="+mn-lt"/>
                        </a:rPr>
                        <a:t>D</a:t>
                      </a:r>
                      <a:r>
                        <a:rPr lang="en-US" sz="200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r>
                        <a:rPr lang="en-US" sz="2000" baseline="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D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/>
                        <a:t>A0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+mn-lt"/>
                        </a:rPr>
                        <a:t>D</a:t>
                      </a:r>
                      <a:r>
                        <a:rPr lang="en-US" sz="2000" baseline="0" dirty="0" smtClean="0"/>
                        <a:t>+ </a:t>
                      </a:r>
                      <a:r>
                        <a:rPr lang="en-US" sz="2000" dirty="0" err="1" smtClean="0">
                          <a:latin typeface="Symbol" pitchFamily="18" charset="2"/>
                        </a:rPr>
                        <a:t>n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D</a:t>
                      </a:r>
                      <a:r>
                        <a:rPr lang="en-US" sz="2000" baseline="0" dirty="0" err="1" smtClean="0"/>
                        <a:t>X</a:t>
                      </a:r>
                      <a:r>
                        <a:rPr lang="en-US" sz="2000" baseline="-25000" dirty="0" err="1" smtClean="0"/>
                        <a:t>A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-25000" dirty="0" smtClean="0"/>
                        <a:t>0</a:t>
                      </a:r>
                      <a:r>
                        <a:rPr lang="en-US" sz="2000" baseline="0" dirty="0" smtClean="0"/>
                        <a:t> = 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---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smtClean="0"/>
                        <a:t>=</a:t>
                      </a:r>
                      <a:r>
                        <a:rPr lang="en-US" sz="2000" dirty="0" smtClean="0"/>
                        <a:t>F</a:t>
                      </a:r>
                      <a:r>
                        <a:rPr lang="en-US" sz="20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aseline="-25000" dirty="0" smtClean="0"/>
                        <a:t>0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Times New Roman" pitchFamily="18" charset="0"/>
                        </a:rPr>
                        <a:t>Total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T0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r>
                        <a:rPr lang="en-US" sz="2000" baseline="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T </a:t>
                      </a:r>
                      <a:r>
                        <a:rPr lang="en-US" sz="2000" baseline="0" dirty="0" smtClean="0">
                          <a:latin typeface="+mn-lt"/>
                        </a:rPr>
                        <a:t>=</a:t>
                      </a:r>
                      <a:r>
                        <a:rPr lang="en-US" sz="2000" dirty="0" smtClean="0">
                          <a:latin typeface="+mn-lt"/>
                        </a:rPr>
                        <a:t> F</a:t>
                      </a:r>
                      <a:r>
                        <a:rPr lang="en-US" sz="2000" baseline="-25000" dirty="0" smtClean="0">
                          <a:latin typeface="+mn-lt"/>
                        </a:rPr>
                        <a:t>T0 </a:t>
                      </a:r>
                      <a:r>
                        <a:rPr lang="en-US" sz="2000" baseline="0" dirty="0" smtClean="0">
                          <a:latin typeface="+mn-lt"/>
                        </a:rPr>
                        <a:t>+ </a:t>
                      </a:r>
                      <a:r>
                        <a:rPr lang="en-US" sz="2000" baseline="0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sz="2000" baseline="0" dirty="0" smtClean="0">
                          <a:latin typeface="+mn-lt"/>
                        </a:rPr>
                        <a:t>F</a:t>
                      </a:r>
                      <a:r>
                        <a:rPr lang="en-US" sz="2000" baseline="-25000" dirty="0" smtClean="0">
                          <a:latin typeface="+mn-lt"/>
                        </a:rPr>
                        <a:t>A0</a:t>
                      </a:r>
                      <a:r>
                        <a:rPr lang="en-US" sz="2000" baseline="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A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818744"/>
            <a:ext cx="55976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A0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B0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C0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D0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aseline="-25000" dirty="0" smtClean="0"/>
              <a:t>0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848600" y="818744"/>
            <a:ext cx="46519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B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C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/>
              <a:t>D</a:t>
            </a:r>
            <a:endParaRPr lang="en-US" sz="2000" dirty="0" smtClean="0"/>
          </a:p>
          <a:p>
            <a:r>
              <a:rPr lang="en-US" sz="2000" dirty="0" smtClean="0"/>
              <a:t>F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888134"/>
              </p:ext>
            </p:extLst>
          </p:nvPr>
        </p:nvGraphicFramePr>
        <p:xfrm>
          <a:off x="3168949" y="1329552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1" name="Equation" r:id="rId3" imgW="2641320" imgH="609480" progId="Equation.3">
                  <p:embed/>
                </p:oleObj>
              </mc:Choice>
              <mc:Fallback>
                <p:oleObj name="Equation" r:id="rId3" imgW="264132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949" y="1329552"/>
                        <a:ext cx="264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23370"/>
              </p:ext>
            </p:extLst>
          </p:nvPr>
        </p:nvGraphicFramePr>
        <p:xfrm>
          <a:off x="76200" y="5740400"/>
          <a:ext cx="3568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2" name="Equation" r:id="rId5" imgW="3568680" imgH="736560" progId="Equation.DSMT4">
                  <p:embed/>
                </p:oleObj>
              </mc:Choice>
              <mc:Fallback>
                <p:oleObj name="Equation" r:id="rId5" imgW="35686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740400"/>
                        <a:ext cx="3568700" cy="736600"/>
                      </a:xfrm>
                      <a:prstGeom prst="rect">
                        <a:avLst/>
                      </a:prstGeom>
                      <a:noFill/>
                      <a:ln w="3492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930016"/>
              </p:ext>
            </p:extLst>
          </p:nvPr>
        </p:nvGraphicFramePr>
        <p:xfrm>
          <a:off x="7086600" y="5791200"/>
          <a:ext cx="191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3" name="Equation" r:id="rId7" imgW="1917360" imgH="660240" progId="Equation.DSMT4">
                  <p:embed/>
                </p:oleObj>
              </mc:Choice>
              <mc:Fallback>
                <p:oleObj name="Equation" r:id="rId7" imgW="191736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791200"/>
                        <a:ext cx="1917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758045" y="5808519"/>
            <a:ext cx="33201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 smtClean="0">
                <a:latin typeface="Symbol" pitchFamily="18" charset="2"/>
              </a:rPr>
              <a:t>n</a:t>
            </a:r>
            <a:r>
              <a:rPr lang="en-US" baseline="-25000" dirty="0" err="1" smtClean="0"/>
              <a:t>j</a:t>
            </a:r>
            <a:r>
              <a:rPr lang="en-US" baseline="-25000" dirty="0" smtClean="0"/>
              <a:t> </a:t>
            </a:r>
            <a:r>
              <a:rPr lang="en-US" dirty="0" smtClean="0">
                <a:cs typeface="Arial"/>
              </a:rPr>
              <a:t>≡ stoichiometric coefficient</a:t>
            </a:r>
          </a:p>
          <a:p>
            <a:r>
              <a:rPr lang="en-US" dirty="0" smtClean="0">
                <a:cs typeface="Arial"/>
                <a:sym typeface="Symbol"/>
              </a:rPr>
              <a:t> for products, </a:t>
            </a:r>
            <a:r>
              <a:rPr lang="en-US" dirty="0" smtClean="0">
                <a:latin typeface="Meiryo"/>
                <a:ea typeface="Meiryo"/>
                <a:cs typeface="Arial"/>
                <a:sym typeface="Symbol"/>
              </a:rPr>
              <a:t>⊖ </a:t>
            </a:r>
            <a:r>
              <a:rPr lang="en-US" dirty="0" smtClean="0">
                <a:ea typeface="Meiryo"/>
                <a:cs typeface="Arial"/>
                <a:sym typeface="Symbol"/>
              </a:rPr>
              <a:t>for reactants</a:t>
            </a:r>
            <a:endParaRPr lang="en-US" dirty="0"/>
          </a:p>
        </p:txBody>
      </p:sp>
      <p:sp>
        <p:nvSpPr>
          <p:cNvPr id="12" name="Right Brace 11"/>
          <p:cNvSpPr/>
          <p:nvPr/>
        </p:nvSpPr>
        <p:spPr>
          <a:xfrm>
            <a:off x="1136072" y="971144"/>
            <a:ext cx="228600" cy="13716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Brace 12"/>
          <p:cNvSpPr/>
          <p:nvPr/>
        </p:nvSpPr>
        <p:spPr>
          <a:xfrm flipH="1">
            <a:off x="7640782" y="971144"/>
            <a:ext cx="228600" cy="13716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524000" y="1646553"/>
            <a:ext cx="14478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019800" y="1646553"/>
            <a:ext cx="14478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81200" y="1199744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7171" y="1199744"/>
            <a:ext cx="596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Out</a:t>
            </a:r>
          </a:p>
        </p:txBody>
      </p:sp>
    </p:spTree>
    <p:extLst>
      <p:ext uri="{BB962C8B-B14F-4D97-AF65-F5344CB8AC3E}">
        <p14:creationId xmlns:p14="http://schemas.microsoft.com/office/powerpoint/2010/main" val="277085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CSTRs in Series</a:t>
            </a:r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1806454" y="914400"/>
            <a:ext cx="5531092" cy="927965"/>
            <a:chOff x="255733" y="713510"/>
            <a:chExt cx="5531092" cy="927965"/>
          </a:xfrm>
        </p:grpSpPr>
        <p:grpSp>
          <p:nvGrpSpPr>
            <p:cNvPr id="3" name="Group 28"/>
            <p:cNvGrpSpPr/>
            <p:nvPr/>
          </p:nvGrpSpPr>
          <p:grpSpPr>
            <a:xfrm>
              <a:off x="255733" y="713510"/>
              <a:ext cx="4454846" cy="927965"/>
              <a:chOff x="234951" y="1358035"/>
              <a:chExt cx="4454846" cy="927965"/>
            </a:xfrm>
          </p:grpSpPr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381000" y="1389063"/>
                <a:ext cx="4106862" cy="896937"/>
                <a:chOff x="1504" y="1793"/>
                <a:chExt cx="2587" cy="565"/>
              </a:xfrm>
            </p:grpSpPr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1893" y="1793"/>
                  <a:ext cx="569" cy="452"/>
                  <a:chOff x="1893" y="1793"/>
                  <a:chExt cx="569" cy="452"/>
                </a:xfrm>
              </p:grpSpPr>
              <p:sp>
                <p:nvSpPr>
                  <p:cNvPr id="15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1893" y="1847"/>
                    <a:ext cx="569" cy="398"/>
                  </a:xfrm>
                  <a:prstGeom prst="can">
                    <a:avLst>
                      <a:gd name="adj" fmla="val 50000"/>
                    </a:avLst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086" y="1793"/>
                    <a:ext cx="267" cy="383"/>
                    <a:chOff x="2086" y="1769"/>
                    <a:chExt cx="267" cy="383"/>
                  </a:xfrm>
                </p:grpSpPr>
                <p:grpSp>
                  <p:nvGrpSpPr>
                    <p:cNvPr id="11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2021"/>
                      <a:ext cx="267" cy="131"/>
                      <a:chOff x="871" y="2083"/>
                      <a:chExt cx="267" cy="131"/>
                    </a:xfrm>
                  </p:grpSpPr>
                  <p:sp>
                    <p:nvSpPr>
                      <p:cNvPr id="19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71" y="2102"/>
                        <a:ext cx="147" cy="112"/>
                      </a:xfrm>
                      <a:custGeom>
                        <a:avLst/>
                        <a:gdLst>
                          <a:gd name="T0" fmla="*/ 142 w 147"/>
                          <a:gd name="T1" fmla="*/ 36 h 112"/>
                          <a:gd name="T2" fmla="*/ 48 w 147"/>
                          <a:gd name="T3" fmla="*/ 12 h 112"/>
                          <a:gd name="T4" fmla="*/ 17 w 147"/>
                          <a:gd name="T5" fmla="*/ 106 h 112"/>
                          <a:gd name="T6" fmla="*/ 142 w 147"/>
                          <a:gd name="T7" fmla="*/ 36 h 11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7"/>
                          <a:gd name="T13" fmla="*/ 0 h 112"/>
                          <a:gd name="T14" fmla="*/ 147 w 147"/>
                          <a:gd name="T15" fmla="*/ 112 h 11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7" h="112">
                            <a:moveTo>
                              <a:pt x="142" y="36"/>
                            </a:moveTo>
                            <a:cubicBezTo>
                              <a:pt x="147" y="20"/>
                              <a:pt x="69" y="0"/>
                              <a:pt x="48" y="12"/>
                            </a:cubicBezTo>
                            <a:cubicBezTo>
                              <a:pt x="27" y="24"/>
                              <a:pt x="0" y="100"/>
                              <a:pt x="17" y="106"/>
                            </a:cubicBezTo>
                            <a:cubicBezTo>
                              <a:pt x="34" y="112"/>
                              <a:pt x="137" y="52"/>
                              <a:pt x="142" y="36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0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20" y="2083"/>
                        <a:ext cx="118" cy="118"/>
                      </a:xfrm>
                      <a:custGeom>
                        <a:avLst/>
                        <a:gdLst>
                          <a:gd name="T0" fmla="*/ 1 w 118"/>
                          <a:gd name="T1" fmla="*/ 55 h 118"/>
                          <a:gd name="T2" fmla="*/ 102 w 118"/>
                          <a:gd name="T3" fmla="*/ 9 h 118"/>
                          <a:gd name="T4" fmla="*/ 94 w 118"/>
                          <a:gd name="T5" fmla="*/ 110 h 118"/>
                          <a:gd name="T6" fmla="*/ 1 w 118"/>
                          <a:gd name="T7" fmla="*/ 55 h 118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18"/>
                          <a:gd name="T13" fmla="*/ 0 h 118"/>
                          <a:gd name="T14" fmla="*/ 118 w 118"/>
                          <a:gd name="T15" fmla="*/ 118 h 118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18" h="118">
                            <a:moveTo>
                              <a:pt x="1" y="55"/>
                            </a:moveTo>
                            <a:cubicBezTo>
                              <a:pt x="2" y="38"/>
                              <a:pt x="86" y="0"/>
                              <a:pt x="102" y="9"/>
                            </a:cubicBezTo>
                            <a:cubicBezTo>
                              <a:pt x="118" y="18"/>
                              <a:pt x="115" y="102"/>
                              <a:pt x="94" y="110"/>
                            </a:cubicBezTo>
                            <a:cubicBezTo>
                              <a:pt x="73" y="118"/>
                              <a:pt x="0" y="72"/>
                              <a:pt x="1" y="55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8" name="Line 2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236" y="1769"/>
                      <a:ext cx="55" cy="3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" name="Line 23"/>
                <p:cNvSpPr>
                  <a:spLocks noChangeShapeType="1"/>
                </p:cNvSpPr>
                <p:nvPr/>
              </p:nvSpPr>
              <p:spPr bwMode="auto">
                <a:xfrm>
                  <a:off x="1504" y="2011"/>
                  <a:ext cx="3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" name="Line 24"/>
                <p:cNvSpPr>
                  <a:spLocks noChangeShapeType="1"/>
                </p:cNvSpPr>
                <p:nvPr/>
              </p:nvSpPr>
              <p:spPr bwMode="auto">
                <a:xfrm>
                  <a:off x="2462" y="2159"/>
                  <a:ext cx="67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6" name="Group 25"/>
                <p:cNvGrpSpPr>
                  <a:grpSpLocks/>
                </p:cNvGrpSpPr>
                <p:nvPr/>
              </p:nvGrpSpPr>
              <p:grpSpPr bwMode="auto">
                <a:xfrm>
                  <a:off x="3142" y="1906"/>
                  <a:ext cx="569" cy="452"/>
                  <a:chOff x="1893" y="1793"/>
                  <a:chExt cx="569" cy="452"/>
                </a:xfrm>
              </p:grpSpPr>
              <p:sp>
                <p:nvSpPr>
                  <p:cNvPr id="9" name="AutoShape 26"/>
                  <p:cNvSpPr>
                    <a:spLocks noChangeArrowheads="1"/>
                  </p:cNvSpPr>
                  <p:nvPr/>
                </p:nvSpPr>
                <p:spPr bwMode="auto">
                  <a:xfrm>
                    <a:off x="1893" y="1847"/>
                    <a:ext cx="569" cy="398"/>
                  </a:xfrm>
                  <a:prstGeom prst="can">
                    <a:avLst>
                      <a:gd name="adj" fmla="val 50000"/>
                    </a:avLst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7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086" y="1793"/>
                    <a:ext cx="267" cy="383"/>
                    <a:chOff x="2086" y="1769"/>
                    <a:chExt cx="267" cy="383"/>
                  </a:xfrm>
                </p:grpSpPr>
                <p:grpSp>
                  <p:nvGrpSpPr>
                    <p:cNvPr id="24" name="Group 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2021"/>
                      <a:ext cx="267" cy="131"/>
                      <a:chOff x="871" y="2083"/>
                      <a:chExt cx="267" cy="131"/>
                    </a:xfrm>
                  </p:grpSpPr>
                  <p:sp>
                    <p:nvSpPr>
                      <p:cNvPr id="13" name="Freeform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71" y="2102"/>
                        <a:ext cx="147" cy="112"/>
                      </a:xfrm>
                      <a:custGeom>
                        <a:avLst/>
                        <a:gdLst>
                          <a:gd name="T0" fmla="*/ 142 w 147"/>
                          <a:gd name="T1" fmla="*/ 36 h 112"/>
                          <a:gd name="T2" fmla="*/ 48 w 147"/>
                          <a:gd name="T3" fmla="*/ 12 h 112"/>
                          <a:gd name="T4" fmla="*/ 17 w 147"/>
                          <a:gd name="T5" fmla="*/ 106 h 112"/>
                          <a:gd name="T6" fmla="*/ 142 w 147"/>
                          <a:gd name="T7" fmla="*/ 36 h 11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7"/>
                          <a:gd name="T13" fmla="*/ 0 h 112"/>
                          <a:gd name="T14" fmla="*/ 147 w 147"/>
                          <a:gd name="T15" fmla="*/ 112 h 11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7" h="112">
                            <a:moveTo>
                              <a:pt x="142" y="36"/>
                            </a:moveTo>
                            <a:cubicBezTo>
                              <a:pt x="147" y="20"/>
                              <a:pt x="69" y="0"/>
                              <a:pt x="48" y="12"/>
                            </a:cubicBezTo>
                            <a:cubicBezTo>
                              <a:pt x="27" y="24"/>
                              <a:pt x="0" y="100"/>
                              <a:pt x="17" y="106"/>
                            </a:cubicBezTo>
                            <a:cubicBezTo>
                              <a:pt x="34" y="112"/>
                              <a:pt x="137" y="52"/>
                              <a:pt x="142" y="36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" name="Freeform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20" y="2083"/>
                        <a:ext cx="118" cy="118"/>
                      </a:xfrm>
                      <a:custGeom>
                        <a:avLst/>
                        <a:gdLst>
                          <a:gd name="T0" fmla="*/ 1 w 118"/>
                          <a:gd name="T1" fmla="*/ 55 h 118"/>
                          <a:gd name="T2" fmla="*/ 102 w 118"/>
                          <a:gd name="T3" fmla="*/ 9 h 118"/>
                          <a:gd name="T4" fmla="*/ 94 w 118"/>
                          <a:gd name="T5" fmla="*/ 110 h 118"/>
                          <a:gd name="T6" fmla="*/ 1 w 118"/>
                          <a:gd name="T7" fmla="*/ 55 h 118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18"/>
                          <a:gd name="T13" fmla="*/ 0 h 118"/>
                          <a:gd name="T14" fmla="*/ 118 w 118"/>
                          <a:gd name="T15" fmla="*/ 118 h 118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18" h="118">
                            <a:moveTo>
                              <a:pt x="1" y="55"/>
                            </a:moveTo>
                            <a:cubicBezTo>
                              <a:pt x="2" y="38"/>
                              <a:pt x="86" y="0"/>
                              <a:pt x="102" y="9"/>
                            </a:cubicBezTo>
                            <a:cubicBezTo>
                              <a:pt x="118" y="18"/>
                              <a:pt x="115" y="102"/>
                              <a:pt x="94" y="110"/>
                            </a:cubicBezTo>
                            <a:cubicBezTo>
                              <a:pt x="73" y="118"/>
                              <a:pt x="0" y="72"/>
                              <a:pt x="1" y="55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" name="Line 3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236" y="1769"/>
                      <a:ext cx="55" cy="3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8" name="Line 32"/>
                <p:cNvSpPr>
                  <a:spLocks noChangeShapeType="1"/>
                </p:cNvSpPr>
                <p:nvPr/>
              </p:nvSpPr>
              <p:spPr bwMode="auto">
                <a:xfrm>
                  <a:off x="3709" y="2276"/>
                  <a:ext cx="38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" name="Text Box 33"/>
              <p:cNvSpPr txBox="1">
                <a:spLocks noChangeArrowheads="1"/>
              </p:cNvSpPr>
              <p:nvPr/>
            </p:nvSpPr>
            <p:spPr bwMode="auto">
              <a:xfrm>
                <a:off x="234951" y="1358035"/>
                <a:ext cx="75693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A0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r>
                  <a:rPr lang="en-US" altLang="zh-TW" baseline="-25000" dirty="0" smtClean="0"/>
                  <a:t>0</a:t>
                </a:r>
                <a:endParaRPr lang="en-US" altLang="zh-TW" dirty="0"/>
              </a:p>
            </p:txBody>
          </p:sp>
          <p:sp>
            <p:nvSpPr>
              <p:cNvPr id="22" name="Text Box 34"/>
              <p:cNvSpPr txBox="1">
                <a:spLocks noChangeArrowheads="1"/>
              </p:cNvSpPr>
              <p:nvPr/>
            </p:nvSpPr>
            <p:spPr bwMode="auto">
              <a:xfrm>
                <a:off x="2079625" y="1590098"/>
                <a:ext cx="67197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A1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endParaRPr lang="en-US" altLang="zh-TW" dirty="0"/>
              </a:p>
            </p:txBody>
          </p:sp>
          <p:sp>
            <p:nvSpPr>
              <p:cNvPr id="23" name="Text Box 35"/>
              <p:cNvSpPr txBox="1">
                <a:spLocks noChangeArrowheads="1"/>
              </p:cNvSpPr>
              <p:nvPr/>
            </p:nvSpPr>
            <p:spPr bwMode="auto">
              <a:xfrm>
                <a:off x="4017818" y="1786948"/>
                <a:ext cx="67197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A2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endParaRPr lang="en-US" altLang="zh-TW" dirty="0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4973782" y="1049338"/>
              <a:ext cx="8130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Symbol" pitchFamily="18" charset="2"/>
                </a:rPr>
                <a:t>u</a:t>
              </a:r>
              <a:r>
                <a:rPr lang="en-US" sz="2000" baseline="-25000" dirty="0" smtClean="0">
                  <a:latin typeface="Symbol" pitchFamily="18" charset="2"/>
                </a:rPr>
                <a:t>0 </a:t>
              </a:r>
              <a:r>
                <a:rPr lang="en-US" sz="2000" dirty="0" smtClean="0">
                  <a:latin typeface="Symbol" pitchFamily="18" charset="2"/>
                </a:rPr>
                <a:t>= u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973263" y="2450463"/>
            <a:ext cx="3405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n identical CSTRs, then:</a:t>
            </a:r>
          </a:p>
        </p:txBody>
      </p:sp>
      <p:graphicFrame>
        <p:nvGraphicFramePr>
          <p:cNvPr id="50191" name="Object 15"/>
          <p:cNvGraphicFramePr>
            <a:graphicFrameLocks noChangeAspect="1"/>
          </p:cNvGraphicFramePr>
          <p:nvPr/>
        </p:nvGraphicFramePr>
        <p:xfrm>
          <a:off x="5462588" y="2332699"/>
          <a:ext cx="17081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9" name="Equation" r:id="rId3" imgW="1701720" imgH="761760" progId="Equation.DSMT4">
                  <p:embed/>
                </p:oleObj>
              </mc:Choice>
              <mc:Fallback>
                <p:oleObj name="Equation" r:id="rId3" imgW="1701720" imgH="7617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2332699"/>
                        <a:ext cx="17081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1214939" y="4191000"/>
            <a:ext cx="6481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How is conversion related to the # of CSTRs in series?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7875" y="463677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An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in terms of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An</a:t>
            </a:r>
            <a:r>
              <a:rPr lang="en-US" sz="2000" dirty="0" smtClean="0">
                <a:solidFill>
                  <a:srgbClr val="0000FF"/>
                </a:solidFill>
              </a:rPr>
              <a:t> (X</a:t>
            </a:r>
            <a:r>
              <a:rPr lang="en-US" sz="2000" baseline="-25000" dirty="0" smtClean="0">
                <a:solidFill>
                  <a:srgbClr val="0000FF"/>
                </a:solidFill>
              </a:rPr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at the last CSTR): 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375936"/>
              </p:ext>
            </p:extLst>
          </p:nvPr>
        </p:nvGraphicFramePr>
        <p:xfrm>
          <a:off x="3333750" y="4703763"/>
          <a:ext cx="276701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0" name="Equation" r:id="rId5" imgW="2755800" imgH="774360" progId="Equation.DSMT4">
                  <p:embed/>
                </p:oleObj>
              </mc:Choice>
              <mc:Fallback>
                <p:oleObj name="Equation" r:id="rId5" imgW="2755800" imgH="774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4703763"/>
                        <a:ext cx="276701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Connector 61"/>
          <p:cNvCxnSpPr/>
          <p:nvPr/>
        </p:nvCxnSpPr>
        <p:spPr>
          <a:xfrm>
            <a:off x="3368675" y="4972743"/>
            <a:ext cx="5334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242502" y="4789170"/>
            <a:ext cx="5334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9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771983"/>
              </p:ext>
            </p:extLst>
          </p:nvPr>
        </p:nvGraphicFramePr>
        <p:xfrm>
          <a:off x="6048375" y="4706938"/>
          <a:ext cx="2381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1" name="Equation" r:id="rId7" imgW="2374560" imgH="761760" progId="Equation.DSMT4">
                  <p:embed/>
                </p:oleObj>
              </mc:Choice>
              <mc:Fallback>
                <p:oleObj name="Equation" r:id="rId7" imgW="2374560" imgH="7617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5" y="4706938"/>
                        <a:ext cx="23812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617675"/>
              </p:ext>
            </p:extLst>
          </p:nvPr>
        </p:nvGraphicFramePr>
        <p:xfrm>
          <a:off x="247650" y="5603875"/>
          <a:ext cx="23431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2" name="Equation" r:id="rId9" imgW="2336760" imgH="761760" progId="Equation.DSMT4">
                  <p:embed/>
                </p:oleObj>
              </mc:Choice>
              <mc:Fallback>
                <p:oleObj name="Equation" r:id="rId9" imgW="2336760" imgH="7617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5603875"/>
                        <a:ext cx="23431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5181600" y="5537537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liquid phase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run in n CSTRs with identical V,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 </a:t>
            </a:r>
            <a:r>
              <a:rPr lang="en-US" sz="2000" dirty="0" smtClean="0">
                <a:solidFill>
                  <a:srgbClr val="006600"/>
                </a:solidFill>
              </a:rPr>
              <a:t>and k  </a:t>
            </a:r>
          </a:p>
        </p:txBody>
      </p:sp>
      <p:graphicFrame>
        <p:nvGraphicFramePr>
          <p:cNvPr id="5019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527307"/>
              </p:ext>
            </p:extLst>
          </p:nvPr>
        </p:nvGraphicFramePr>
        <p:xfrm>
          <a:off x="2647950" y="5613400"/>
          <a:ext cx="2495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3" name="Equation" r:id="rId11" imgW="2489040" imgH="761760" progId="Equation.DSMT4">
                  <p:embed/>
                </p:oleObj>
              </mc:Choice>
              <mc:Fallback>
                <p:oleObj name="Equation" r:id="rId11" imgW="2489040" imgH="7617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5613400"/>
                        <a:ext cx="24955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14300" y="1870364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irreversible liquid-phase </a:t>
            </a:r>
            <a:r>
              <a:rPr lang="en-US" sz="2000" dirty="0" err="1" smtClean="0"/>
              <a:t>rxn</a:t>
            </a:r>
            <a:r>
              <a:rPr lang="en-US" sz="2000" dirty="0" smtClean="0"/>
              <a:t> run in n CSTRs with identical V, </a:t>
            </a:r>
            <a:r>
              <a:rPr lang="en-US" sz="2000" dirty="0" smtClean="0">
                <a:latin typeface="Symbol" pitchFamily="18" charset="2"/>
              </a:rPr>
              <a:t>t </a:t>
            </a:r>
            <a:r>
              <a:rPr lang="en-US" sz="2000" dirty="0" smtClean="0"/>
              <a:t>and k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09600" y="3048000"/>
            <a:ext cx="5322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disappearance of A in the nth reactor:</a:t>
            </a:r>
          </a:p>
        </p:txBody>
      </p:sp>
      <p:graphicFrame>
        <p:nvGraphicFramePr>
          <p:cNvPr id="5121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09669"/>
              </p:ext>
            </p:extLst>
          </p:nvPr>
        </p:nvGraphicFramePr>
        <p:xfrm>
          <a:off x="3195638" y="3429000"/>
          <a:ext cx="2752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4" name="Equation" r:id="rId13" imgW="2743200" imgH="761760" progId="Equation.DSMT4">
                  <p:embed/>
                </p:oleObj>
              </mc:Choice>
              <mc:Fallback>
                <p:oleObj name="Equation" r:id="rId13" imgW="2743200" imgH="761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38" y="3429000"/>
                        <a:ext cx="27527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9" grpId="0"/>
      <p:bldP spid="69" grpId="0"/>
      <p:bldP spid="5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0"/>
            <a:ext cx="9143999" cy="1143000"/>
          </a:xfrm>
        </p:spPr>
        <p:txBody>
          <a:bodyPr>
            <a:noAutofit/>
          </a:bodyPr>
          <a:lstStyle/>
          <a:p>
            <a:r>
              <a:rPr lang="en-US" altLang="zh-TW" dirty="0" smtClean="0">
                <a:solidFill>
                  <a:srgbClr val="7030A0"/>
                </a:solidFill>
              </a:rPr>
              <a:t>Isothermal CSTRs in Parallel</a:t>
            </a:r>
          </a:p>
        </p:txBody>
      </p:sp>
      <p:sp>
        <p:nvSpPr>
          <p:cNvPr id="12297" name="Text Box 27"/>
          <p:cNvSpPr txBox="1">
            <a:spLocks noChangeArrowheads="1"/>
          </p:cNvSpPr>
          <p:nvPr/>
        </p:nvSpPr>
        <p:spPr bwMode="auto">
          <a:xfrm>
            <a:off x="381000" y="1417320"/>
            <a:ext cx="500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</a:t>
            </a:r>
            <a:endParaRPr lang="en-US" altLang="zh-TW" dirty="0"/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838200" y="960120"/>
            <a:ext cx="5854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A01</a:t>
            </a:r>
            <a:endParaRPr lang="en-US" altLang="zh-TW" dirty="0"/>
          </a:p>
        </p:txBody>
      </p:sp>
      <p:sp>
        <p:nvSpPr>
          <p:cNvPr id="12299" name="Text Box 29"/>
          <p:cNvSpPr txBox="1">
            <a:spLocks noChangeArrowheads="1"/>
          </p:cNvSpPr>
          <p:nvPr/>
        </p:nvSpPr>
        <p:spPr bwMode="auto">
          <a:xfrm>
            <a:off x="896816" y="1855015"/>
            <a:ext cx="5854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A02</a:t>
            </a:r>
            <a:endParaRPr lang="en-US" altLang="zh-TW" dirty="0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367808" y="957897"/>
            <a:ext cx="2886807" cy="1516063"/>
            <a:chOff x="1747" y="3317"/>
            <a:chExt cx="1970" cy="955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2513" y="3317"/>
              <a:ext cx="569" cy="452"/>
              <a:chOff x="1893" y="1793"/>
              <a:chExt cx="569" cy="452"/>
            </a:xfrm>
          </p:grpSpPr>
          <p:sp>
            <p:nvSpPr>
              <p:cNvPr id="12326" name="AutoShape 55"/>
              <p:cNvSpPr>
                <a:spLocks noChangeArrowheads="1"/>
              </p:cNvSpPr>
              <p:nvPr/>
            </p:nvSpPr>
            <p:spPr bwMode="auto">
              <a:xfrm>
                <a:off x="1893" y="1847"/>
                <a:ext cx="569" cy="398"/>
              </a:xfrm>
              <a:prstGeom prst="ca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56"/>
              <p:cNvGrpSpPr>
                <a:grpSpLocks/>
              </p:cNvGrpSpPr>
              <p:nvPr/>
            </p:nvGrpSpPr>
            <p:grpSpPr bwMode="auto">
              <a:xfrm>
                <a:off x="2086" y="1793"/>
                <a:ext cx="267" cy="383"/>
                <a:chOff x="2086" y="1769"/>
                <a:chExt cx="267" cy="383"/>
              </a:xfrm>
            </p:grpSpPr>
            <p:grpSp>
              <p:nvGrpSpPr>
                <p:cNvPr id="5" name="Group 57"/>
                <p:cNvGrpSpPr>
                  <a:grpSpLocks/>
                </p:cNvGrpSpPr>
                <p:nvPr/>
              </p:nvGrpSpPr>
              <p:grpSpPr bwMode="auto">
                <a:xfrm>
                  <a:off x="2086" y="2021"/>
                  <a:ext cx="267" cy="131"/>
                  <a:chOff x="871" y="2083"/>
                  <a:chExt cx="267" cy="131"/>
                </a:xfrm>
              </p:grpSpPr>
              <p:sp>
                <p:nvSpPr>
                  <p:cNvPr id="12330" name="Freeform 58"/>
                  <p:cNvSpPr>
                    <a:spLocks/>
                  </p:cNvSpPr>
                  <p:nvPr/>
                </p:nvSpPr>
                <p:spPr bwMode="auto">
                  <a:xfrm>
                    <a:off x="871" y="2102"/>
                    <a:ext cx="147" cy="112"/>
                  </a:xfrm>
                  <a:custGeom>
                    <a:avLst/>
                    <a:gdLst>
                      <a:gd name="T0" fmla="*/ 142 w 147"/>
                      <a:gd name="T1" fmla="*/ 36 h 112"/>
                      <a:gd name="T2" fmla="*/ 48 w 147"/>
                      <a:gd name="T3" fmla="*/ 12 h 112"/>
                      <a:gd name="T4" fmla="*/ 17 w 147"/>
                      <a:gd name="T5" fmla="*/ 106 h 112"/>
                      <a:gd name="T6" fmla="*/ 142 w 147"/>
                      <a:gd name="T7" fmla="*/ 36 h 1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7"/>
                      <a:gd name="T13" fmla="*/ 0 h 112"/>
                      <a:gd name="T14" fmla="*/ 147 w 147"/>
                      <a:gd name="T15" fmla="*/ 112 h 1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7" h="112">
                        <a:moveTo>
                          <a:pt x="142" y="36"/>
                        </a:moveTo>
                        <a:cubicBezTo>
                          <a:pt x="147" y="20"/>
                          <a:pt x="69" y="0"/>
                          <a:pt x="48" y="12"/>
                        </a:cubicBezTo>
                        <a:cubicBezTo>
                          <a:pt x="27" y="24"/>
                          <a:pt x="0" y="100"/>
                          <a:pt x="17" y="106"/>
                        </a:cubicBezTo>
                        <a:cubicBezTo>
                          <a:pt x="34" y="112"/>
                          <a:pt x="137" y="52"/>
                          <a:pt x="142" y="3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31" name="Freeform 59"/>
                  <p:cNvSpPr>
                    <a:spLocks/>
                  </p:cNvSpPr>
                  <p:nvPr/>
                </p:nvSpPr>
                <p:spPr bwMode="auto">
                  <a:xfrm>
                    <a:off x="1020" y="2083"/>
                    <a:ext cx="118" cy="118"/>
                  </a:xfrm>
                  <a:custGeom>
                    <a:avLst/>
                    <a:gdLst>
                      <a:gd name="T0" fmla="*/ 1 w 118"/>
                      <a:gd name="T1" fmla="*/ 55 h 118"/>
                      <a:gd name="T2" fmla="*/ 102 w 118"/>
                      <a:gd name="T3" fmla="*/ 9 h 118"/>
                      <a:gd name="T4" fmla="*/ 94 w 118"/>
                      <a:gd name="T5" fmla="*/ 110 h 118"/>
                      <a:gd name="T6" fmla="*/ 1 w 118"/>
                      <a:gd name="T7" fmla="*/ 55 h 11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8"/>
                      <a:gd name="T13" fmla="*/ 0 h 118"/>
                      <a:gd name="T14" fmla="*/ 118 w 118"/>
                      <a:gd name="T15" fmla="*/ 118 h 11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8" h="118">
                        <a:moveTo>
                          <a:pt x="1" y="55"/>
                        </a:moveTo>
                        <a:cubicBezTo>
                          <a:pt x="2" y="38"/>
                          <a:pt x="86" y="0"/>
                          <a:pt x="102" y="9"/>
                        </a:cubicBezTo>
                        <a:cubicBezTo>
                          <a:pt x="118" y="18"/>
                          <a:pt x="115" y="102"/>
                          <a:pt x="94" y="110"/>
                        </a:cubicBezTo>
                        <a:cubicBezTo>
                          <a:pt x="73" y="118"/>
                          <a:pt x="0" y="72"/>
                          <a:pt x="1" y="5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329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2236" y="1769"/>
                  <a:ext cx="55" cy="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311" name="Line 61"/>
            <p:cNvSpPr>
              <a:spLocks noChangeShapeType="1"/>
            </p:cNvSpPr>
            <p:nvPr/>
          </p:nvSpPr>
          <p:spPr bwMode="auto">
            <a:xfrm>
              <a:off x="2124" y="3535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2"/>
            <p:cNvGrpSpPr>
              <a:grpSpLocks/>
            </p:cNvGrpSpPr>
            <p:nvPr/>
          </p:nvGrpSpPr>
          <p:grpSpPr bwMode="auto">
            <a:xfrm>
              <a:off x="2524" y="3820"/>
              <a:ext cx="569" cy="452"/>
              <a:chOff x="1893" y="1793"/>
              <a:chExt cx="569" cy="452"/>
            </a:xfrm>
          </p:grpSpPr>
          <p:sp>
            <p:nvSpPr>
              <p:cNvPr id="12320" name="AutoShape 63"/>
              <p:cNvSpPr>
                <a:spLocks noChangeArrowheads="1"/>
              </p:cNvSpPr>
              <p:nvPr/>
            </p:nvSpPr>
            <p:spPr bwMode="auto">
              <a:xfrm>
                <a:off x="1893" y="1847"/>
                <a:ext cx="569" cy="398"/>
              </a:xfrm>
              <a:prstGeom prst="ca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" name="Group 64"/>
              <p:cNvGrpSpPr>
                <a:grpSpLocks/>
              </p:cNvGrpSpPr>
              <p:nvPr/>
            </p:nvGrpSpPr>
            <p:grpSpPr bwMode="auto">
              <a:xfrm>
                <a:off x="2086" y="1793"/>
                <a:ext cx="267" cy="383"/>
                <a:chOff x="2086" y="1769"/>
                <a:chExt cx="267" cy="383"/>
              </a:xfrm>
            </p:grpSpPr>
            <p:grpSp>
              <p:nvGrpSpPr>
                <p:cNvPr id="8" name="Group 65"/>
                <p:cNvGrpSpPr>
                  <a:grpSpLocks/>
                </p:cNvGrpSpPr>
                <p:nvPr/>
              </p:nvGrpSpPr>
              <p:grpSpPr bwMode="auto">
                <a:xfrm>
                  <a:off x="2086" y="2021"/>
                  <a:ext cx="267" cy="131"/>
                  <a:chOff x="871" y="2083"/>
                  <a:chExt cx="267" cy="131"/>
                </a:xfrm>
              </p:grpSpPr>
              <p:sp>
                <p:nvSpPr>
                  <p:cNvPr id="12324" name="Freeform 66"/>
                  <p:cNvSpPr>
                    <a:spLocks/>
                  </p:cNvSpPr>
                  <p:nvPr/>
                </p:nvSpPr>
                <p:spPr bwMode="auto">
                  <a:xfrm>
                    <a:off x="871" y="2102"/>
                    <a:ext cx="147" cy="112"/>
                  </a:xfrm>
                  <a:custGeom>
                    <a:avLst/>
                    <a:gdLst>
                      <a:gd name="T0" fmla="*/ 142 w 147"/>
                      <a:gd name="T1" fmla="*/ 36 h 112"/>
                      <a:gd name="T2" fmla="*/ 48 w 147"/>
                      <a:gd name="T3" fmla="*/ 12 h 112"/>
                      <a:gd name="T4" fmla="*/ 17 w 147"/>
                      <a:gd name="T5" fmla="*/ 106 h 112"/>
                      <a:gd name="T6" fmla="*/ 142 w 147"/>
                      <a:gd name="T7" fmla="*/ 36 h 1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7"/>
                      <a:gd name="T13" fmla="*/ 0 h 112"/>
                      <a:gd name="T14" fmla="*/ 147 w 147"/>
                      <a:gd name="T15" fmla="*/ 112 h 1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7" h="112">
                        <a:moveTo>
                          <a:pt x="142" y="36"/>
                        </a:moveTo>
                        <a:cubicBezTo>
                          <a:pt x="147" y="20"/>
                          <a:pt x="69" y="0"/>
                          <a:pt x="48" y="12"/>
                        </a:cubicBezTo>
                        <a:cubicBezTo>
                          <a:pt x="27" y="24"/>
                          <a:pt x="0" y="100"/>
                          <a:pt x="17" y="106"/>
                        </a:cubicBezTo>
                        <a:cubicBezTo>
                          <a:pt x="34" y="112"/>
                          <a:pt x="137" y="52"/>
                          <a:pt x="142" y="3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25" name="Freeform 67"/>
                  <p:cNvSpPr>
                    <a:spLocks/>
                  </p:cNvSpPr>
                  <p:nvPr/>
                </p:nvSpPr>
                <p:spPr bwMode="auto">
                  <a:xfrm>
                    <a:off x="1020" y="2083"/>
                    <a:ext cx="118" cy="118"/>
                  </a:xfrm>
                  <a:custGeom>
                    <a:avLst/>
                    <a:gdLst>
                      <a:gd name="T0" fmla="*/ 1 w 118"/>
                      <a:gd name="T1" fmla="*/ 55 h 118"/>
                      <a:gd name="T2" fmla="*/ 102 w 118"/>
                      <a:gd name="T3" fmla="*/ 9 h 118"/>
                      <a:gd name="T4" fmla="*/ 94 w 118"/>
                      <a:gd name="T5" fmla="*/ 110 h 118"/>
                      <a:gd name="T6" fmla="*/ 1 w 118"/>
                      <a:gd name="T7" fmla="*/ 55 h 11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8"/>
                      <a:gd name="T13" fmla="*/ 0 h 118"/>
                      <a:gd name="T14" fmla="*/ 118 w 118"/>
                      <a:gd name="T15" fmla="*/ 118 h 11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8" h="118">
                        <a:moveTo>
                          <a:pt x="1" y="55"/>
                        </a:moveTo>
                        <a:cubicBezTo>
                          <a:pt x="2" y="38"/>
                          <a:pt x="86" y="0"/>
                          <a:pt x="102" y="9"/>
                        </a:cubicBezTo>
                        <a:cubicBezTo>
                          <a:pt x="118" y="18"/>
                          <a:pt x="115" y="102"/>
                          <a:pt x="94" y="110"/>
                        </a:cubicBezTo>
                        <a:cubicBezTo>
                          <a:pt x="73" y="118"/>
                          <a:pt x="0" y="72"/>
                          <a:pt x="1" y="5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323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2236" y="1769"/>
                  <a:ext cx="55" cy="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313" name="Line 69"/>
            <p:cNvSpPr>
              <a:spLocks noChangeShapeType="1"/>
            </p:cNvSpPr>
            <p:nvPr/>
          </p:nvSpPr>
          <p:spPr bwMode="auto">
            <a:xfrm>
              <a:off x="1747" y="3816"/>
              <a:ext cx="3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Line 70"/>
            <p:cNvSpPr>
              <a:spLocks noChangeShapeType="1"/>
            </p:cNvSpPr>
            <p:nvPr/>
          </p:nvSpPr>
          <p:spPr bwMode="auto">
            <a:xfrm>
              <a:off x="2132" y="4103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Line 71"/>
            <p:cNvSpPr>
              <a:spLocks noChangeShapeType="1"/>
            </p:cNvSpPr>
            <p:nvPr/>
          </p:nvSpPr>
          <p:spPr bwMode="auto">
            <a:xfrm>
              <a:off x="2127" y="3538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Line 72"/>
            <p:cNvSpPr>
              <a:spLocks noChangeShapeType="1"/>
            </p:cNvSpPr>
            <p:nvPr/>
          </p:nvSpPr>
          <p:spPr bwMode="auto">
            <a:xfrm>
              <a:off x="3084" y="3631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Line 73"/>
            <p:cNvSpPr>
              <a:spLocks noChangeShapeType="1"/>
            </p:cNvSpPr>
            <p:nvPr/>
          </p:nvSpPr>
          <p:spPr bwMode="auto">
            <a:xfrm>
              <a:off x="3092" y="4199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Line 74"/>
            <p:cNvSpPr>
              <a:spLocks noChangeShapeType="1"/>
            </p:cNvSpPr>
            <p:nvPr/>
          </p:nvSpPr>
          <p:spPr bwMode="auto">
            <a:xfrm>
              <a:off x="3471" y="3634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Line 75"/>
            <p:cNvSpPr>
              <a:spLocks noChangeShapeType="1"/>
            </p:cNvSpPr>
            <p:nvPr/>
          </p:nvSpPr>
          <p:spPr bwMode="auto">
            <a:xfrm>
              <a:off x="3483" y="3927"/>
              <a:ext cx="2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3" name="Text Box 78"/>
          <p:cNvSpPr txBox="1">
            <a:spLocks noChangeArrowheads="1"/>
          </p:cNvSpPr>
          <p:nvPr/>
        </p:nvSpPr>
        <p:spPr bwMode="auto">
          <a:xfrm>
            <a:off x="5464175" y="2034540"/>
            <a:ext cx="15836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2000" dirty="0"/>
              <a:t>same T, V, </a:t>
            </a:r>
            <a:r>
              <a:rPr lang="en-US" altLang="zh-TW" sz="2000" dirty="0" smtClean="0">
                <a:latin typeface="Symbol" pitchFamily="18" charset="2"/>
              </a:rPr>
              <a:t>u</a:t>
            </a:r>
            <a:endParaRPr lang="en-US" altLang="zh-TW" sz="2000" dirty="0">
              <a:latin typeface="Symbol" pitchFamily="18" charset="2"/>
            </a:endParaRPr>
          </a:p>
        </p:txBody>
      </p:sp>
      <p:sp>
        <p:nvSpPr>
          <p:cNvPr id="12304" name="Line 81"/>
          <p:cNvSpPr>
            <a:spLocks noChangeShapeType="1"/>
          </p:cNvSpPr>
          <p:nvPr/>
        </p:nvSpPr>
        <p:spPr bwMode="auto">
          <a:xfrm>
            <a:off x="5295639" y="1968731"/>
            <a:ext cx="0" cy="19202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3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995589"/>
              </p:ext>
            </p:extLst>
          </p:nvPr>
        </p:nvGraphicFramePr>
        <p:xfrm>
          <a:off x="5464175" y="2903913"/>
          <a:ext cx="24622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2" name="Equation" r:id="rId3" imgW="2666880" imgH="330120" progId="Equation.DSMT4">
                  <p:embed/>
                </p:oleObj>
              </mc:Choice>
              <mc:Fallback>
                <p:oleObj name="Equation" r:id="rId3" imgW="2666880" imgH="330120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2903913"/>
                        <a:ext cx="2462212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855775"/>
              </p:ext>
            </p:extLst>
          </p:nvPr>
        </p:nvGraphicFramePr>
        <p:xfrm>
          <a:off x="5464175" y="3306128"/>
          <a:ext cx="30702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3" name="Equation" r:id="rId5" imgW="3327120" imgH="330120" progId="Equation.DSMT4">
                  <p:embed/>
                </p:oleObj>
              </mc:Choice>
              <mc:Fallback>
                <p:oleObj name="Equation" r:id="rId5" imgW="3327120" imgH="330120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3306128"/>
                        <a:ext cx="3070225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144113" y="1222895"/>
            <a:ext cx="2105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Subscript </a:t>
            </a:r>
            <a:r>
              <a:rPr lang="en-US" sz="2000" dirty="0" err="1" smtClean="0"/>
              <a:t>i</a:t>
            </a:r>
            <a:r>
              <a:rPr lang="en-US" sz="2000" dirty="0" smtClean="0"/>
              <a:t> denotes reactor </a:t>
            </a:r>
            <a:r>
              <a:rPr lang="en-US" sz="2000" dirty="0" err="1" smtClean="0"/>
              <a:t>i</a:t>
            </a:r>
            <a:endParaRPr lang="en-US" sz="2000" dirty="0" smtClean="0"/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30678"/>
              </p:ext>
            </p:extLst>
          </p:nvPr>
        </p:nvGraphicFramePr>
        <p:xfrm>
          <a:off x="4384414" y="1221740"/>
          <a:ext cx="18224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4" name="Equation" r:id="rId7" imgW="1815840" imgH="736560" progId="Equation.DSMT4">
                  <p:embed/>
                </p:oleObj>
              </mc:Choice>
              <mc:Fallback>
                <p:oleObj name="Equation" r:id="rId7" imgW="181584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414" y="1221740"/>
                        <a:ext cx="1822450" cy="7366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 Box 78"/>
          <p:cNvSpPr txBox="1">
            <a:spLocks noChangeArrowheads="1"/>
          </p:cNvSpPr>
          <p:nvPr/>
        </p:nvSpPr>
        <p:spPr bwMode="auto">
          <a:xfrm>
            <a:off x="5464175" y="2415540"/>
            <a:ext cx="25001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2000" dirty="0" smtClean="0"/>
              <a:t>F</a:t>
            </a:r>
            <a:r>
              <a:rPr lang="en-US" altLang="zh-TW" sz="2000" baseline="-25000" dirty="0" smtClean="0"/>
              <a:t>A01</a:t>
            </a:r>
            <a:r>
              <a:rPr lang="en-US" altLang="zh-TW" sz="2000" dirty="0" smtClean="0"/>
              <a:t> = F</a:t>
            </a:r>
            <a:r>
              <a:rPr lang="en-US" altLang="zh-TW" sz="2000" baseline="-25000" dirty="0" smtClean="0"/>
              <a:t>A02</a:t>
            </a:r>
            <a:r>
              <a:rPr lang="en-US" altLang="zh-TW" sz="2000" dirty="0" smtClean="0"/>
              <a:t> = … F</a:t>
            </a:r>
            <a:r>
              <a:rPr lang="en-US" altLang="zh-TW" sz="2000" baseline="-25000" dirty="0" smtClean="0"/>
              <a:t>A0n</a:t>
            </a:r>
            <a:endParaRPr lang="en-US" altLang="zh-TW" sz="2000" dirty="0">
              <a:latin typeface="Symbol" pitchFamily="18" charset="2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318184"/>
              </p:ext>
            </p:extLst>
          </p:nvPr>
        </p:nvGraphicFramePr>
        <p:xfrm>
          <a:off x="228600" y="3429000"/>
          <a:ext cx="3937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5" name="Equation" r:id="rId9" imgW="3936960" imgH="609480" progId="Equation.DSMT4">
                  <p:embed/>
                </p:oleObj>
              </mc:Choice>
              <mc:Fallback>
                <p:oleObj name="Equation" r:id="rId9" imgW="393696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429000"/>
                        <a:ext cx="3937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152400" y="3886994"/>
            <a:ext cx="2722477" cy="645233"/>
            <a:chOff x="533400" y="3353594"/>
            <a:chExt cx="2722477" cy="645233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3598717"/>
              <a:ext cx="27224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Volume of each CSTR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rot="5400000" flipH="1" flipV="1">
              <a:off x="564573" y="3505200"/>
              <a:ext cx="304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228773"/>
              </p:ext>
            </p:extLst>
          </p:nvPr>
        </p:nvGraphicFramePr>
        <p:xfrm>
          <a:off x="241300" y="4648200"/>
          <a:ext cx="372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6" name="Equation" r:id="rId11" imgW="3720960" imgH="622080" progId="Equation.DSMT4">
                  <p:embed/>
                </p:oleObj>
              </mc:Choice>
              <mc:Fallback>
                <p:oleObj name="Equation" r:id="rId11" imgW="372096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648200"/>
                        <a:ext cx="3721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Group 54"/>
          <p:cNvGrpSpPr/>
          <p:nvPr/>
        </p:nvGrpSpPr>
        <p:grpSpPr>
          <a:xfrm>
            <a:off x="152400" y="5105400"/>
            <a:ext cx="3674404" cy="628710"/>
            <a:chOff x="381000" y="4648200"/>
            <a:chExt cx="3674404" cy="628710"/>
          </a:xfrm>
        </p:grpSpPr>
        <p:sp>
          <p:nvSpPr>
            <p:cNvPr id="12309" name="Text Box 89"/>
            <p:cNvSpPr txBox="1">
              <a:spLocks noChangeArrowheads="1"/>
            </p:cNvSpPr>
            <p:nvPr/>
          </p:nvSpPr>
          <p:spPr bwMode="auto">
            <a:xfrm>
              <a:off x="381000" y="4876800"/>
              <a:ext cx="367440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2000" dirty="0" smtClean="0"/>
                <a:t>Molar </a:t>
              </a:r>
              <a:r>
                <a:rPr lang="en-US" altLang="zh-TW" sz="2000" dirty="0"/>
                <a:t>flow </a:t>
              </a:r>
              <a:r>
                <a:rPr lang="en-US" altLang="zh-TW" sz="2000" dirty="0" smtClean="0"/>
                <a:t>rate of each CSTR</a:t>
              </a:r>
              <a:endParaRPr lang="en-US" altLang="zh-TW" sz="2000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381794" y="4799806"/>
              <a:ext cx="304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308029"/>
              </p:ext>
            </p:extLst>
          </p:nvPr>
        </p:nvGraphicFramePr>
        <p:xfrm>
          <a:off x="4397114" y="3863340"/>
          <a:ext cx="17970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7" name="Equation" r:id="rId13" imgW="1790640" imgH="736560" progId="Equation.DSMT4">
                  <p:embed/>
                </p:oleObj>
              </mc:Choice>
              <mc:Fallback>
                <p:oleObj name="Equation" r:id="rId13" imgW="1790640" imgH="736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114" y="3863340"/>
                        <a:ext cx="1797050" cy="7366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4433852" y="815340"/>
            <a:ext cx="1739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Mole Balance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4419600" y="4322127"/>
            <a:ext cx="2286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4984173" y="4342909"/>
            <a:ext cx="2286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81"/>
          <p:cNvSpPr>
            <a:spLocks noChangeShapeType="1"/>
          </p:cNvSpPr>
          <p:nvPr/>
        </p:nvSpPr>
        <p:spPr bwMode="auto">
          <a:xfrm>
            <a:off x="5295639" y="461515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003585"/>
              </p:ext>
            </p:extLst>
          </p:nvPr>
        </p:nvGraphicFramePr>
        <p:xfrm>
          <a:off x="4436008" y="5084127"/>
          <a:ext cx="17192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8" name="Equation" r:id="rId15" imgW="1714320" imgH="736560" progId="Equation.DSMT4">
                  <p:embed/>
                </p:oleObj>
              </mc:Choice>
              <mc:Fallback>
                <p:oleObj name="Equation" r:id="rId15" imgW="1714320" imgH="736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008" y="5084127"/>
                        <a:ext cx="1719263" cy="736600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685800" y="58674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Conversion achieved by any one of the reactors in parallel is the same as if all the reactant were fed into one big reactor of volume V </a:t>
            </a:r>
          </a:p>
        </p:txBody>
      </p:sp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80346"/>
              </p:ext>
            </p:extLst>
          </p:nvPr>
        </p:nvGraphicFramePr>
        <p:xfrm>
          <a:off x="1066800" y="2615187"/>
          <a:ext cx="17192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9" name="Equation" r:id="rId17" imgW="1714320" imgH="736560" progId="Equation.DSMT4">
                  <p:embed/>
                </p:oleObj>
              </mc:Choice>
              <mc:Fallback>
                <p:oleObj name="Equation" r:id="rId17" imgW="1714320" imgH="736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15187"/>
                        <a:ext cx="1719263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3" grpId="0"/>
      <p:bldP spid="12304" grpId="0" animBg="1"/>
      <p:bldP spid="44" grpId="0"/>
      <p:bldP spid="46" grpId="0"/>
      <p:bldP spid="61" grpId="0" animBg="1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L5: Reactor Design Recipe and Reactor Scale-Up (Sizing)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064603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Goal</a:t>
            </a:r>
            <a:r>
              <a:rPr lang="en-US" sz="2400" dirty="0" smtClean="0"/>
              <a:t>: Develop an algorithm that combines reactor design equations with reaction rates for the design of different reactors</a:t>
            </a:r>
          </a:p>
        </p:txBody>
      </p:sp>
    </p:spTree>
    <p:extLst>
      <p:ext uri="{BB962C8B-B14F-4D97-AF65-F5344CB8AC3E}">
        <p14:creationId xmlns:p14="http://schemas.microsoft.com/office/powerpoint/2010/main" val="117695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119184"/>
              </p:ext>
            </p:extLst>
          </p:nvPr>
        </p:nvGraphicFramePr>
        <p:xfrm>
          <a:off x="3352800" y="2736850"/>
          <a:ext cx="1781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15" name="Equation" r:id="rId3" imgW="1714320" imgH="761760" progId="Equation.DSMT4">
                  <p:embed/>
                </p:oleObj>
              </mc:Choice>
              <mc:Fallback>
                <p:oleObj name="Equation" r:id="rId3" imgW="1714320" imgH="7617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7811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491260"/>
              </p:ext>
            </p:extLst>
          </p:nvPr>
        </p:nvGraphicFramePr>
        <p:xfrm>
          <a:off x="7133937" y="2673350"/>
          <a:ext cx="19097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16" name="Equation" r:id="rId5" imgW="1930320" imgH="914400" progId="Equation.DSMT4">
                  <p:embed/>
                </p:oleObj>
              </mc:Choice>
              <mc:Fallback>
                <p:oleObj name="Equation" r:id="rId5" imgW="193032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937" y="2673350"/>
                        <a:ext cx="190976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The Logic of Isothermal Reactor Design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2458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065967"/>
              </p:ext>
            </p:extLst>
          </p:nvPr>
        </p:nvGraphicFramePr>
        <p:xfrm>
          <a:off x="4378325" y="1343025"/>
          <a:ext cx="24034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17" name="Equation" r:id="rId7" imgW="2323800" imgH="723600" progId="Equation.DSMT4">
                  <p:embed/>
                </p:oleObj>
              </mc:Choice>
              <mc:Fallback>
                <p:oleObj name="Equation" r:id="rId7" imgW="2323800" imgH="723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43025"/>
                        <a:ext cx="24034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505200" y="914400"/>
            <a:ext cx="4439376" cy="504251"/>
            <a:chOff x="1695644" y="2951891"/>
            <a:chExt cx="4438916" cy="504086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1695644" y="2977974"/>
              <a:ext cx="79102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2057401" y="2977974"/>
              <a:ext cx="99060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2151794" y="2951891"/>
              <a:ext cx="287258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11" name="TextBox 11"/>
            <p:cNvSpPr txBox="1">
              <a:spLocks noChangeArrowheads="1"/>
            </p:cNvSpPr>
            <p:nvPr/>
          </p:nvSpPr>
          <p:spPr bwMode="auto">
            <a:xfrm>
              <a:off x="2720776" y="2989973"/>
              <a:ext cx="364202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2877157" y="2977976"/>
              <a:ext cx="1447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4191470" y="2994310"/>
              <a:ext cx="364202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4305759" y="2977976"/>
              <a:ext cx="1828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4801" y="1036419"/>
            <a:ext cx="3581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2000" dirty="0" smtClean="0"/>
              <a:t>1. Set up mole balance for specific reactor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1" y="2483187"/>
            <a:ext cx="32003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2. Derive design eq.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for each reactor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862928" y="221615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Batch</a:t>
            </a:r>
          </a:p>
        </p:txBody>
      </p:sp>
      <p:graphicFrame>
        <p:nvGraphicFramePr>
          <p:cNvPr id="184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92966"/>
              </p:ext>
            </p:extLst>
          </p:nvPr>
        </p:nvGraphicFramePr>
        <p:xfrm>
          <a:off x="5514181" y="2673350"/>
          <a:ext cx="1325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18" name="Equation" r:id="rId9" imgW="1320480" imgH="685800" progId="Equation.DSMT4">
                  <p:embed/>
                </p:oleObj>
              </mc:Choice>
              <mc:Fallback>
                <p:oleObj name="Equation" r:id="rId9" imgW="1320480" imgH="685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181" y="2673350"/>
                        <a:ext cx="13255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34373" y="2216150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CSTR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52098" y="221615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PFR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2401" y="4073258"/>
            <a:ext cx="2920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3. Put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is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plug into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952304"/>
              </p:ext>
            </p:extLst>
          </p:nvPr>
        </p:nvGraphicFramePr>
        <p:xfrm>
          <a:off x="5105400" y="3714344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19" name="Equation" r:id="rId11" imgW="3962160" imgH="761760" progId="Equation.DSMT4">
                  <p:embed/>
                </p:oleObj>
              </mc:Choice>
              <mc:Fallback>
                <p:oleObj name="Equation" r:id="rId11" imgW="3962160" imgH="7617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14344"/>
                        <a:ext cx="3962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95714"/>
              </p:ext>
            </p:extLst>
          </p:nvPr>
        </p:nvGraphicFramePr>
        <p:xfrm>
          <a:off x="3505200" y="3879444"/>
          <a:ext cx="116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20" name="Equation" r:id="rId13" imgW="1168200" imgH="444240" progId="Equation.DSMT4">
                  <p:embed/>
                </p:oleObj>
              </mc:Choice>
              <mc:Fallback>
                <p:oleObj name="Equation" r:id="rId13" imgW="11682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79444"/>
                        <a:ext cx="1168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41828"/>
              </p:ext>
            </p:extLst>
          </p:nvPr>
        </p:nvGraphicFramePr>
        <p:xfrm>
          <a:off x="3886200" y="4603344"/>
          <a:ext cx="4584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21" name="Equation" r:id="rId15" imgW="4584600" imgH="863280" progId="Equation.DSMT4">
                  <p:embed/>
                </p:oleObj>
              </mc:Choice>
              <mc:Fallback>
                <p:oleObj name="Equation" r:id="rId15" imgW="4584600" imgH="863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603344"/>
                        <a:ext cx="4584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/>
          <p:cNvCxnSpPr/>
          <p:nvPr/>
        </p:nvCxnSpPr>
        <p:spPr>
          <a:xfrm>
            <a:off x="0" y="213995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0" y="3581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5486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-10391" y="5487988"/>
            <a:ext cx="48871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4. Plug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into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and solve for the time (batch) or volume (flow) required for a specific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38800" y="5791200"/>
            <a:ext cx="2663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Today and next week!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1" y="4788725"/>
            <a:ext cx="2743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6600"/>
                </a:solidFill>
              </a:rPr>
              <a:t>(We will always look conditions where Z</a:t>
            </a:r>
            <a:r>
              <a:rPr lang="en-US" baseline="-25000" dirty="0" smtClean="0">
                <a:solidFill>
                  <a:srgbClr val="006600"/>
                </a:solidFill>
              </a:rPr>
              <a:t>0</a:t>
            </a:r>
            <a:r>
              <a:rPr lang="en-US" dirty="0" smtClean="0">
                <a:solidFill>
                  <a:srgbClr val="006600"/>
                </a:solidFill>
              </a:rPr>
              <a:t>=Z)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Reactor Operation (1)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360553"/>
            <a:ext cx="3823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Batch Volume is constant, V=V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755876"/>
              </p:ext>
            </p:extLst>
          </p:nvPr>
        </p:nvGraphicFramePr>
        <p:xfrm>
          <a:off x="4897438" y="1978025"/>
          <a:ext cx="20970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6" name="Equation" r:id="rId3" imgW="2019240" imgH="622080" progId="Equation.DSMT4">
                  <p:embed/>
                </p:oleObj>
              </mc:Choice>
              <mc:Fallback>
                <p:oleObj name="Equation" r:id="rId3" imgW="2019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1978025"/>
                        <a:ext cx="209708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47800" y="2111518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2886218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276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781525"/>
              </p:ext>
            </p:extLst>
          </p:nvPr>
        </p:nvGraphicFramePr>
        <p:xfrm>
          <a:off x="4899025" y="2884488"/>
          <a:ext cx="12573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7" name="Equation" r:id="rId5" imgW="1269720" imgH="406080" progId="Equation.DSMT4">
                  <p:embed/>
                </p:oleObj>
              </mc:Choice>
              <mc:Fallback>
                <p:oleObj name="Equation" r:id="rId5" imgW="1269720" imgH="406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025" y="2884488"/>
                        <a:ext cx="12573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3667328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276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443335"/>
              </p:ext>
            </p:extLst>
          </p:nvPr>
        </p:nvGraphicFramePr>
        <p:xfrm>
          <a:off x="4943475" y="3738563"/>
          <a:ext cx="20177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8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3738563"/>
                        <a:ext cx="20177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47801" y="4775542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044574"/>
              </p:ext>
            </p:extLst>
          </p:nvPr>
        </p:nvGraphicFramePr>
        <p:xfrm>
          <a:off x="4864100" y="4568825"/>
          <a:ext cx="36687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9" name="Equation" r:id="rId9" imgW="3530520" imgH="622080" progId="Equation.DSMT4">
                  <p:embed/>
                </p:oleObj>
              </mc:Choice>
              <mc:Fallback>
                <p:oleObj name="Equation" r:id="rId9" imgW="353052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568825"/>
                        <a:ext cx="36687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193026"/>
              </p:ext>
            </p:extLst>
          </p:nvPr>
        </p:nvGraphicFramePr>
        <p:xfrm>
          <a:off x="4697413" y="5864225"/>
          <a:ext cx="411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40" name="Equation" r:id="rId11" imgW="3962160" imgH="622080" progId="Equation.DSMT4">
                  <p:embed/>
                </p:oleObj>
              </mc:Choice>
              <mc:Fallback>
                <p:oleObj name="Equation" r:id="rId11" imgW="396216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3" y="5864225"/>
                        <a:ext cx="4114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836568" y="924128"/>
            <a:ext cx="5470864" cy="400110"/>
            <a:chOff x="250396" y="924128"/>
            <a:chExt cx="5470864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250396" y="924128"/>
              <a:ext cx="235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kC</a:t>
              </a:r>
              <a:r>
                <a:rPr lang="en-US" sz="2000" baseline="-25000" dirty="0" smtClean="0">
                  <a:latin typeface="Arial"/>
                  <a:cs typeface="Arial"/>
                </a:rPr>
                <a:t>A</a:t>
              </a:r>
              <a:r>
                <a:rPr lang="en-US" sz="2000" baseline="30000" dirty="0" smtClean="0">
                  <a:latin typeface="Arial"/>
                  <a:cs typeface="Arial"/>
                </a:rPr>
                <a:t>2</a:t>
              </a:r>
              <a:endParaRPr lang="en-US" sz="2000" dirty="0" smtClean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1564" y="924128"/>
              <a:ext cx="28696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2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nd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8833" y="1380319"/>
            <a:ext cx="9086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Reactor Operation (2)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833" y="1380319"/>
            <a:ext cx="9086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7800" y="1970809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Evaluate</a:t>
            </a:r>
          </a:p>
        </p:txBody>
      </p:sp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822176"/>
              </p:ext>
            </p:extLst>
          </p:nvPr>
        </p:nvGraphicFramePr>
        <p:xfrm>
          <a:off x="3159125" y="1851025"/>
          <a:ext cx="35480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2" name="Equation" r:id="rId4" imgW="3416040" imgH="622080" progId="Equation.DSMT4">
                  <p:embed/>
                </p:oleObj>
              </mc:Choice>
              <mc:Fallback>
                <p:oleObj name="Equation" r:id="rId4" imgW="3416040" imgH="622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5" y="1851025"/>
                        <a:ext cx="35480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97096"/>
              </p:ext>
            </p:extLst>
          </p:nvPr>
        </p:nvGraphicFramePr>
        <p:xfrm>
          <a:off x="812800" y="2700338"/>
          <a:ext cx="35845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3" name="Equation" r:id="rId6" imgW="3454200" imgH="698400" progId="Equation.DSMT4">
                  <p:embed/>
                </p:oleObj>
              </mc:Choice>
              <mc:Fallback>
                <p:oleObj name="Equation" r:id="rId6" imgW="3454200" imgH="698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700338"/>
                        <a:ext cx="35845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742304"/>
              </p:ext>
            </p:extLst>
          </p:nvPr>
        </p:nvGraphicFramePr>
        <p:xfrm>
          <a:off x="4594225" y="2674938"/>
          <a:ext cx="359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4" name="Equation" r:id="rId8" imgW="3466800" imgH="698400" progId="Equation.DSMT4">
                  <p:embed/>
                </p:oleObj>
              </mc:Choice>
              <mc:Fallback>
                <p:oleObj name="Equation" r:id="rId8" imgW="3466800" imgH="698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2674938"/>
                        <a:ext cx="359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16200000" flipH="1">
            <a:off x="6369627" y="2819401"/>
            <a:ext cx="1524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16537" y="3124200"/>
            <a:ext cx="5334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194712"/>
              </p:ext>
            </p:extLst>
          </p:nvPr>
        </p:nvGraphicFramePr>
        <p:xfrm>
          <a:off x="784225" y="3429000"/>
          <a:ext cx="28733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5" name="Equation" r:id="rId10" imgW="2768400" imgH="622080" progId="Equation.DSMT4">
                  <p:embed/>
                </p:oleObj>
              </mc:Choice>
              <mc:Fallback>
                <p:oleObj name="Equation" r:id="rId10" imgW="276840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3429000"/>
                        <a:ext cx="28733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733800" y="3504623"/>
            <a:ext cx="4714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get like variables together</a:t>
            </a:r>
          </a:p>
        </p:txBody>
      </p:sp>
      <p:graphicFrame>
        <p:nvGraphicFramePr>
          <p:cNvPr id="2868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589438"/>
              </p:ext>
            </p:extLst>
          </p:nvPr>
        </p:nvGraphicFramePr>
        <p:xfrm>
          <a:off x="326628" y="4283075"/>
          <a:ext cx="25733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6" name="Equation" r:id="rId12" imgW="2476440" imgH="761760" progId="Equation.DSMT4">
                  <p:embed/>
                </p:oleObj>
              </mc:Choice>
              <mc:Fallback>
                <p:oleObj name="Equation" r:id="rId12" imgW="2476440" imgH="761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628" y="4283075"/>
                        <a:ext cx="25733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761056"/>
              </p:ext>
            </p:extLst>
          </p:nvPr>
        </p:nvGraphicFramePr>
        <p:xfrm>
          <a:off x="3226593" y="4240213"/>
          <a:ext cx="29019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7" name="Equation" r:id="rId14" imgW="2793960" imgH="812520" progId="Equation.DSMT4">
                  <p:embed/>
                </p:oleObj>
              </mc:Choice>
              <mc:Fallback>
                <p:oleObj name="Equation" r:id="rId14" imgW="2793960" imgH="8125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593" y="4240213"/>
                        <a:ext cx="290195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48400" y="4256232"/>
            <a:ext cx="2659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k is constant for an </a:t>
            </a:r>
            <a:r>
              <a:rPr lang="en-US" sz="2000" b="1" u="sng" dirty="0" smtClean="0">
                <a:solidFill>
                  <a:srgbClr val="006600"/>
                </a:solidFill>
              </a:rPr>
              <a:t>isothermal</a:t>
            </a:r>
            <a:r>
              <a:rPr lang="en-US" sz="2000" dirty="0" smtClean="0">
                <a:solidFill>
                  <a:srgbClr val="006600"/>
                </a:solidFill>
              </a:rPr>
              <a:t> reaction</a:t>
            </a:r>
          </a:p>
        </p:txBody>
      </p:sp>
      <p:graphicFrame>
        <p:nvGraphicFramePr>
          <p:cNvPr id="2868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105066"/>
              </p:ext>
            </p:extLst>
          </p:nvPr>
        </p:nvGraphicFramePr>
        <p:xfrm>
          <a:off x="1284767" y="5410200"/>
          <a:ext cx="3087687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8" name="Equation" r:id="rId16" imgW="2971800" imgH="825480" progId="Equation.DSMT4">
                  <p:embed/>
                </p:oleObj>
              </mc:Choice>
              <mc:Fallback>
                <p:oleObj name="Equation" r:id="rId16" imgW="297180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67" y="5410200"/>
                        <a:ext cx="3087687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771360"/>
              </p:ext>
            </p:extLst>
          </p:nvPr>
        </p:nvGraphicFramePr>
        <p:xfrm>
          <a:off x="4419600" y="5409870"/>
          <a:ext cx="241458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9" name="Equation" r:id="rId18" imgW="2323800" imgH="736560" progId="Equation.DSMT4">
                  <p:embed/>
                </p:oleObj>
              </mc:Choice>
              <mc:Fallback>
                <p:oleObj name="Equation" r:id="rId18" imgW="2323800" imgH="736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409870"/>
                        <a:ext cx="2414587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945312" y="5232737"/>
            <a:ext cx="2198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Time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2</a:t>
            </a:r>
            <a:r>
              <a:rPr lang="en-US" sz="2000" baseline="30000" dirty="0" smtClean="0">
                <a:solidFill>
                  <a:srgbClr val="006600"/>
                </a:solidFill>
              </a:rPr>
              <a:t>nd</a:t>
            </a:r>
            <a:r>
              <a:rPr lang="en-US" sz="2000" dirty="0" smtClean="0">
                <a:solidFill>
                  <a:srgbClr val="006600"/>
                </a:solidFill>
              </a:rPr>
              <a:t> order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pSp>
        <p:nvGrpSpPr>
          <p:cNvPr id="3" name="Group 31"/>
          <p:cNvGrpSpPr/>
          <p:nvPr/>
        </p:nvGrpSpPr>
        <p:grpSpPr>
          <a:xfrm>
            <a:off x="76200" y="5299364"/>
            <a:ext cx="1194558" cy="458788"/>
            <a:chOff x="76200" y="5756564"/>
            <a:chExt cx="1194558" cy="458788"/>
          </a:xfrm>
        </p:grpSpPr>
        <p:sp>
          <p:nvSpPr>
            <p:cNvPr id="25" name="TextBox 24"/>
            <p:cNvSpPr txBox="1"/>
            <p:nvPr/>
          </p:nvSpPr>
          <p:spPr>
            <a:xfrm>
              <a:off x="76200" y="5756564"/>
              <a:ext cx="11945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Integrate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152400" y="6213764"/>
              <a:ext cx="1066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836568" y="924128"/>
            <a:ext cx="5470864" cy="400110"/>
            <a:chOff x="250396" y="924128"/>
            <a:chExt cx="5470864" cy="400110"/>
          </a:xfrm>
        </p:grpSpPr>
        <p:sp>
          <p:nvSpPr>
            <p:cNvPr id="34" name="TextBox 33"/>
            <p:cNvSpPr txBox="1"/>
            <p:nvPr/>
          </p:nvSpPr>
          <p:spPr>
            <a:xfrm>
              <a:off x="250396" y="924128"/>
              <a:ext cx="235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kC</a:t>
              </a:r>
              <a:r>
                <a:rPr lang="en-US" sz="2000" baseline="-25000" dirty="0" smtClean="0">
                  <a:latin typeface="Arial"/>
                  <a:cs typeface="Arial"/>
                </a:rPr>
                <a:t>A</a:t>
              </a:r>
              <a:r>
                <a:rPr lang="en-US" sz="2000" baseline="30000" dirty="0" smtClean="0">
                  <a:latin typeface="Arial"/>
                  <a:cs typeface="Arial"/>
                </a:rPr>
                <a:t>2</a:t>
              </a:r>
              <a:endParaRPr lang="en-US" sz="2000" dirty="0" smtClean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851564" y="924128"/>
              <a:ext cx="28696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2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nd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Reactor Operation (3)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346700"/>
            <a:ext cx="3823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Batch Volume is constant, V=V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382724"/>
              </p:ext>
            </p:extLst>
          </p:nvPr>
        </p:nvGraphicFramePr>
        <p:xfrm>
          <a:off x="4897438" y="1905000"/>
          <a:ext cx="20970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73" name="Equation" r:id="rId3" imgW="2019240" imgH="622080" progId="Equation.DSMT4">
                  <p:embed/>
                </p:oleObj>
              </mc:Choice>
              <mc:Fallback>
                <p:oleObj name="Equation" r:id="rId3" imgW="201924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1905000"/>
                        <a:ext cx="209708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620" y="1447800"/>
            <a:ext cx="9100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7800" y="203829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2812990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276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535891"/>
              </p:ext>
            </p:extLst>
          </p:nvPr>
        </p:nvGraphicFramePr>
        <p:xfrm>
          <a:off x="4949825" y="2847975"/>
          <a:ext cx="11557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74" name="Equation" r:id="rId5" imgW="1168200" imgH="330120" progId="Equation.DSMT4">
                  <p:embed/>
                </p:oleObj>
              </mc:Choice>
              <mc:Fallback>
                <p:oleObj name="Equation" r:id="rId5" imgW="116820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825" y="2847975"/>
                        <a:ext cx="11557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35941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276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50496"/>
              </p:ext>
            </p:extLst>
          </p:nvPr>
        </p:nvGraphicFramePr>
        <p:xfrm>
          <a:off x="4943475" y="3665538"/>
          <a:ext cx="20177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75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3665538"/>
                        <a:ext cx="20177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47801" y="4702314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667258"/>
              </p:ext>
            </p:extLst>
          </p:nvPr>
        </p:nvGraphicFramePr>
        <p:xfrm>
          <a:off x="5102225" y="4495800"/>
          <a:ext cx="31908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76" name="Equation" r:id="rId9" imgW="3073320" imgH="622080" progId="Equation.DSMT4">
                  <p:embed/>
                </p:oleObj>
              </mc:Choice>
              <mc:Fallback>
                <p:oleObj name="Equation" r:id="rId9" imgW="3073320" imgH="622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2225" y="4495800"/>
                        <a:ext cx="31908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453153"/>
              </p:ext>
            </p:extLst>
          </p:nvPr>
        </p:nvGraphicFramePr>
        <p:xfrm>
          <a:off x="4954588" y="5791200"/>
          <a:ext cx="36004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77" name="Equation" r:id="rId11" imgW="3466800" imgH="622080" progId="Equation.DSMT4">
                  <p:embed/>
                </p:oleObj>
              </mc:Choice>
              <mc:Fallback>
                <p:oleObj name="Equation" r:id="rId11" imgW="346680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5791200"/>
                        <a:ext cx="36004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951974" y="990600"/>
            <a:ext cx="5240053" cy="400110"/>
            <a:chOff x="3276600" y="990600"/>
            <a:chExt cx="5240053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3276600" y="990600"/>
              <a:ext cx="22561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</a:t>
              </a:r>
              <a:r>
                <a:rPr lang="en-US" sz="2000" dirty="0" err="1" smtClean="0">
                  <a:latin typeface="Arial"/>
                  <a:cs typeface="Arial"/>
                </a:rPr>
                <a:t>kC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endParaRPr lang="en-US" sz="2000" dirty="0" smtClean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03062" y="990600"/>
              <a:ext cx="28135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1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st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17953" y="5935518"/>
            <a:ext cx="4828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Mole balance as a function of conversion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5" grpId="0"/>
      <p:bldP spid="17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Reactor Operation (4)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886" y="1447800"/>
            <a:ext cx="9030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26322" y="2038290"/>
            <a:ext cx="3060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Evaluate to solve for time</a:t>
            </a:r>
          </a:p>
        </p:txBody>
      </p:sp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014262"/>
              </p:ext>
            </p:extLst>
          </p:nvPr>
        </p:nvGraphicFramePr>
        <p:xfrm>
          <a:off x="2505075" y="1919288"/>
          <a:ext cx="32845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3" name="Equation" r:id="rId3" imgW="3162240" imgH="622080" progId="Equation.DSMT4">
                  <p:embed/>
                </p:oleObj>
              </mc:Choice>
              <mc:Fallback>
                <p:oleObj name="Equation" r:id="rId3" imgW="31622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1919288"/>
                        <a:ext cx="328453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64771"/>
              </p:ext>
            </p:extLst>
          </p:nvPr>
        </p:nvGraphicFramePr>
        <p:xfrm>
          <a:off x="944563" y="2768600"/>
          <a:ext cx="33210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4" name="Equation" r:id="rId5" imgW="3200400" imgH="698400" progId="Equation.DSMT4">
                  <p:embed/>
                </p:oleObj>
              </mc:Choice>
              <mc:Fallback>
                <p:oleObj name="Equation" r:id="rId5" imgW="32004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2768600"/>
                        <a:ext cx="332105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869482"/>
              </p:ext>
            </p:extLst>
          </p:nvPr>
        </p:nvGraphicFramePr>
        <p:xfrm>
          <a:off x="4725988" y="2743200"/>
          <a:ext cx="33353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5" name="Equation" r:id="rId7" imgW="3213000" imgH="698400" progId="Equation.DSMT4">
                  <p:embed/>
                </p:oleObj>
              </mc:Choice>
              <mc:Fallback>
                <p:oleObj name="Equation" r:id="rId7" imgW="32130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2743200"/>
                        <a:ext cx="333533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6019800" y="2971800"/>
            <a:ext cx="457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02236" y="3187700"/>
            <a:ext cx="5334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041067"/>
              </p:ext>
            </p:extLst>
          </p:nvPr>
        </p:nvGraphicFramePr>
        <p:xfrm>
          <a:off x="1390650" y="3597275"/>
          <a:ext cx="22669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6" name="Equation" r:id="rId9" imgW="2184120" imgH="622080" progId="Equation.DSMT4">
                  <p:embed/>
                </p:oleObj>
              </mc:Choice>
              <mc:Fallback>
                <p:oleObj name="Equation" r:id="rId9" imgW="21841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3597275"/>
                        <a:ext cx="22669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733800" y="3672898"/>
            <a:ext cx="4714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get like variables together</a:t>
            </a:r>
          </a:p>
        </p:txBody>
      </p:sp>
      <p:graphicFrame>
        <p:nvGraphicFramePr>
          <p:cNvPr id="2868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937754"/>
              </p:ext>
            </p:extLst>
          </p:nvPr>
        </p:nvGraphicFramePr>
        <p:xfrm>
          <a:off x="1184275" y="4483100"/>
          <a:ext cx="19399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7" name="Equation" r:id="rId11" imgW="1866600" imgH="698400" progId="Equation.DSMT4">
                  <p:embed/>
                </p:oleObj>
              </mc:Choice>
              <mc:Fallback>
                <p:oleObj name="Equation" r:id="rId11" imgW="1866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4483100"/>
                        <a:ext cx="19399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847977"/>
              </p:ext>
            </p:extLst>
          </p:nvPr>
        </p:nvGraphicFramePr>
        <p:xfrm>
          <a:off x="3429000" y="4466071"/>
          <a:ext cx="22685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8" name="Equation" r:id="rId13" imgW="2184120" imgH="698400" progId="Equation.DSMT4">
                  <p:embed/>
                </p:oleObj>
              </mc:Choice>
              <mc:Fallback>
                <p:oleObj name="Equation" r:id="rId13" imgW="21841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66071"/>
                        <a:ext cx="22685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791200" y="4424507"/>
            <a:ext cx="2944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k is constant for an </a:t>
            </a:r>
            <a:r>
              <a:rPr lang="en-US" sz="2000" b="1" u="sng" dirty="0" smtClean="0">
                <a:solidFill>
                  <a:srgbClr val="006600"/>
                </a:solidFill>
              </a:rPr>
              <a:t>isothermal</a:t>
            </a:r>
            <a:r>
              <a:rPr lang="en-US" sz="2000" dirty="0" smtClean="0">
                <a:solidFill>
                  <a:srgbClr val="006600"/>
                </a:solidFill>
              </a:rPr>
              <a:t> reaction</a:t>
            </a:r>
          </a:p>
        </p:txBody>
      </p:sp>
      <p:graphicFrame>
        <p:nvGraphicFramePr>
          <p:cNvPr id="2868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764667"/>
              </p:ext>
            </p:extLst>
          </p:nvPr>
        </p:nvGraphicFramePr>
        <p:xfrm>
          <a:off x="1295400" y="5277256"/>
          <a:ext cx="2454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9" name="Equation" r:id="rId15" imgW="2361960" imgH="761760" progId="Equation.DSMT4">
                  <p:embed/>
                </p:oleObj>
              </mc:Choice>
              <mc:Fallback>
                <p:oleObj name="Equation" r:id="rId15" imgW="2361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77256"/>
                        <a:ext cx="2454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91411"/>
              </p:ext>
            </p:extLst>
          </p:nvPr>
        </p:nvGraphicFramePr>
        <p:xfrm>
          <a:off x="3810000" y="5335994"/>
          <a:ext cx="21510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0" name="Equation" r:id="rId17" imgW="2070000" imgH="685800" progId="Equation.DSMT4">
                  <p:embed/>
                </p:oleObj>
              </mc:Choice>
              <mc:Fallback>
                <p:oleObj name="Equation" r:id="rId17" imgW="2070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335994"/>
                        <a:ext cx="21510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019800" y="5181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Time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76200" y="5242620"/>
            <a:ext cx="1194558" cy="458788"/>
            <a:chOff x="76200" y="5756564"/>
            <a:chExt cx="1194558" cy="458788"/>
          </a:xfrm>
        </p:grpSpPr>
        <p:sp>
          <p:nvSpPr>
            <p:cNvPr id="25" name="TextBox 24"/>
            <p:cNvSpPr txBox="1"/>
            <p:nvPr/>
          </p:nvSpPr>
          <p:spPr>
            <a:xfrm>
              <a:off x="76200" y="5756564"/>
              <a:ext cx="11945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Integrate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152400" y="6213764"/>
              <a:ext cx="1066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157224" y="1859973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Mole balance as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951974" y="990600"/>
            <a:ext cx="5240053" cy="400110"/>
            <a:chOff x="3276600" y="990600"/>
            <a:chExt cx="5240053" cy="400110"/>
          </a:xfrm>
        </p:grpSpPr>
        <p:sp>
          <p:nvSpPr>
            <p:cNvPr id="34" name="TextBox 33"/>
            <p:cNvSpPr txBox="1"/>
            <p:nvPr/>
          </p:nvSpPr>
          <p:spPr>
            <a:xfrm>
              <a:off x="3276600" y="990600"/>
              <a:ext cx="22561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</a:t>
              </a:r>
              <a:r>
                <a:rPr lang="en-US" sz="2000" dirty="0" err="1" smtClean="0">
                  <a:latin typeface="Arial"/>
                  <a:cs typeface="Arial"/>
                </a:rPr>
                <a:t>kC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endParaRPr lang="en-US" sz="2000" dirty="0" smtClean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03062" y="990600"/>
              <a:ext cx="28135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1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st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447800" y="5987142"/>
            <a:ext cx="7162800" cy="685800"/>
            <a:chOff x="1447800" y="5987142"/>
            <a:chExt cx="7162800" cy="685800"/>
          </a:xfrm>
        </p:grpSpPr>
        <p:cxnSp>
          <p:nvCxnSpPr>
            <p:cNvPr id="4" name="Straight Arrow Connector 3"/>
            <p:cNvCxnSpPr>
              <a:endCxn id="28685" idx="2"/>
            </p:cNvCxnSpPr>
            <p:nvPr/>
          </p:nvCxnSpPr>
          <p:spPr>
            <a:xfrm flipH="1" flipV="1">
              <a:off x="4885531" y="6021794"/>
              <a:ext cx="143669" cy="23639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9311527"/>
                </p:ext>
              </p:extLst>
            </p:nvPr>
          </p:nvGraphicFramePr>
          <p:xfrm>
            <a:off x="6286500" y="5987142"/>
            <a:ext cx="23241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21" name="Equation" r:id="rId19" imgW="2323800" imgH="685800" progId="Equation.DSMT4">
                    <p:embed/>
                  </p:oleObj>
                </mc:Choice>
                <mc:Fallback>
                  <p:oleObj name="Equation" r:id="rId19" imgW="2323800" imgH="685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6286500" y="5987142"/>
                          <a:ext cx="2324100" cy="685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1447800" y="6074230"/>
              <a:ext cx="483850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dirty="0" smtClean="0">
                  <a:solidFill>
                    <a:srgbClr val="FF0000"/>
                  </a:solidFill>
                </a:rPr>
                <a:t>Remember:</a:t>
              </a:r>
            </a:p>
            <a:p>
              <a:pPr algn="r"/>
              <a:r>
                <a:rPr lang="en-US" sz="1600" dirty="0">
                  <a:solidFill>
                    <a:srgbClr val="FF0000"/>
                  </a:solidFill>
                </a:rPr>
                <a:t>Confused about the integration</a:t>
              </a:r>
              <a:r>
                <a:rPr lang="en-US" sz="1600" dirty="0" smtClean="0">
                  <a:solidFill>
                    <a:srgbClr val="FF0000"/>
                  </a:solidFill>
                </a:rPr>
                <a:t>? See the next slide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73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3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Reactor Operation (4)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886" y="1447800"/>
            <a:ext cx="9030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  <p:graphicFrame>
        <p:nvGraphicFramePr>
          <p:cNvPr id="2868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8432"/>
              </p:ext>
            </p:extLst>
          </p:nvPr>
        </p:nvGraphicFramePr>
        <p:xfrm>
          <a:off x="3565525" y="2031671"/>
          <a:ext cx="2454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2" name="Equation" r:id="rId3" imgW="2361960" imgH="761760" progId="Equation.DSMT4">
                  <p:embed/>
                </p:oleObj>
              </mc:Choice>
              <mc:Fallback>
                <p:oleObj name="Equation" r:id="rId3" imgW="2361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2031671"/>
                        <a:ext cx="2454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2346325" y="1997035"/>
            <a:ext cx="1194558" cy="458788"/>
            <a:chOff x="76200" y="5756564"/>
            <a:chExt cx="1194558" cy="458788"/>
          </a:xfrm>
        </p:grpSpPr>
        <p:sp>
          <p:nvSpPr>
            <p:cNvPr id="25" name="TextBox 24"/>
            <p:cNvSpPr txBox="1"/>
            <p:nvPr/>
          </p:nvSpPr>
          <p:spPr>
            <a:xfrm>
              <a:off x="76200" y="5756564"/>
              <a:ext cx="11945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Integrate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152400" y="6213764"/>
              <a:ext cx="1066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951974" y="990600"/>
            <a:ext cx="5240053" cy="400110"/>
            <a:chOff x="3276600" y="990600"/>
            <a:chExt cx="5240053" cy="400110"/>
          </a:xfrm>
        </p:grpSpPr>
        <p:sp>
          <p:nvSpPr>
            <p:cNvPr id="34" name="TextBox 33"/>
            <p:cNvSpPr txBox="1"/>
            <p:nvPr/>
          </p:nvSpPr>
          <p:spPr>
            <a:xfrm>
              <a:off x="3276600" y="990600"/>
              <a:ext cx="22561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</a:t>
              </a:r>
              <a:r>
                <a:rPr lang="en-US" sz="2000" dirty="0" err="1" smtClean="0">
                  <a:latin typeface="Arial"/>
                  <a:cs typeface="Arial"/>
                </a:rPr>
                <a:t>kC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endParaRPr lang="en-US" sz="2000" dirty="0" smtClean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03062" y="990600"/>
              <a:ext cx="28135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1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st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277175"/>
              </p:ext>
            </p:extLst>
          </p:nvPr>
        </p:nvGraphicFramePr>
        <p:xfrm>
          <a:off x="323850" y="3048000"/>
          <a:ext cx="8166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3" name="Equation" r:id="rId5" imgW="8165880" imgH="685800" progId="Equation.DSMT4">
                  <p:embed/>
                </p:oleObj>
              </mc:Choice>
              <mc:Fallback>
                <p:oleObj name="Equation" r:id="rId5" imgW="81658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3850" y="3048000"/>
                        <a:ext cx="81661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6109625" y="3124200"/>
            <a:ext cx="1815175" cy="457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71014" y="3657600"/>
            <a:ext cx="989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0=</a:t>
            </a:r>
            <a:r>
              <a:rPr lang="en-US" sz="2000" dirty="0" err="1" smtClean="0">
                <a:solidFill>
                  <a:srgbClr val="FF0000"/>
                </a:solidFill>
              </a:rPr>
              <a:t>ln</a:t>
            </a:r>
            <a:r>
              <a:rPr lang="en-US" sz="2000" dirty="0" smtClean="0">
                <a:solidFill>
                  <a:srgbClr val="FF0000"/>
                </a:solidFill>
              </a:rPr>
              <a:t>(1)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944660"/>
              </p:ext>
            </p:extLst>
          </p:nvPr>
        </p:nvGraphicFramePr>
        <p:xfrm>
          <a:off x="2277127" y="4191000"/>
          <a:ext cx="491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4" name="Equation" r:id="rId7" imgW="4914720" imgH="736560" progId="Equation.DSMT4">
                  <p:embed/>
                </p:oleObj>
              </mc:Choice>
              <mc:Fallback>
                <p:oleObj name="Equation" r:id="rId7" imgW="49147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77127" y="4191000"/>
                        <a:ext cx="4914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Group 35"/>
          <p:cNvGrpSpPr/>
          <p:nvPr/>
        </p:nvGrpSpPr>
        <p:grpSpPr>
          <a:xfrm>
            <a:off x="3069185" y="5348288"/>
            <a:ext cx="3252240" cy="685800"/>
            <a:chOff x="3069185" y="5348288"/>
            <a:chExt cx="3252240" cy="685800"/>
          </a:xfrm>
        </p:grpSpPr>
        <p:graphicFrame>
          <p:nvGraphicFramePr>
            <p:cNvPr id="38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3999647"/>
                </p:ext>
              </p:extLst>
            </p:nvPr>
          </p:nvGraphicFramePr>
          <p:xfrm>
            <a:off x="4645025" y="5348288"/>
            <a:ext cx="16764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25" name="Equation" r:id="rId9" imgW="1676160" imgH="685800" progId="Equation.DSMT4">
                    <p:embed/>
                  </p:oleObj>
                </mc:Choice>
                <mc:Fallback>
                  <p:oleObj name="Equation" r:id="rId9" imgW="1676160" imgH="685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45025" y="5348288"/>
                          <a:ext cx="1676400" cy="685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TextBox 38"/>
            <p:cNvSpPr txBox="1"/>
            <p:nvPr/>
          </p:nvSpPr>
          <p:spPr>
            <a:xfrm>
              <a:off x="3069185" y="5464629"/>
              <a:ext cx="15231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Remember: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36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3896</TotalTime>
  <Words>1625</Words>
  <Application>Microsoft Office PowerPoint</Application>
  <PresentationFormat>On-screen Show (4:3)</PresentationFormat>
  <Paragraphs>257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Meiryo</vt:lpstr>
      <vt:lpstr>Symbol</vt:lpstr>
      <vt:lpstr>Times New Roman</vt:lpstr>
      <vt:lpstr>Wingdings</vt:lpstr>
      <vt:lpstr>Office Theme</vt:lpstr>
      <vt:lpstr>Equation</vt:lpstr>
      <vt:lpstr>Review: Derive –rA = f(XA)</vt:lpstr>
      <vt:lpstr>Review: Stoichiometric Tables</vt:lpstr>
      <vt:lpstr>L5: Reactor Design Recipe and Reactor Scale-Up (Sizing)</vt:lpstr>
      <vt:lpstr>The Logic of Isothermal Reactor Design</vt:lpstr>
      <vt:lpstr>Batch Reactor Operation (1)</vt:lpstr>
      <vt:lpstr>Batch Reactor Operation (2)</vt:lpstr>
      <vt:lpstr>Batch Reactor Operation (3)</vt:lpstr>
      <vt:lpstr>Batch Reactor Operation (4)</vt:lpstr>
      <vt:lpstr>Batch Reactor Operation (4)</vt:lpstr>
      <vt:lpstr>Typical Cycle Time for a Batch Polymerization</vt:lpstr>
      <vt:lpstr>CSTR Operation (1)</vt:lpstr>
      <vt:lpstr>Scaling CSTRs</vt:lpstr>
      <vt:lpstr>Scaling CSTRs with Spacetime t</vt:lpstr>
      <vt:lpstr>Damköhler Number, Da</vt:lpstr>
      <vt:lpstr>Damköhler Number, Da</vt:lpstr>
      <vt:lpstr>Sizing CSTRs for 2nd Order Rxns</vt:lpstr>
      <vt:lpstr>CSTRs in Series</vt:lpstr>
      <vt:lpstr>CSTRs in Series, CA1</vt:lpstr>
      <vt:lpstr>CSTRs in Series, CA2</vt:lpstr>
      <vt:lpstr>n CSTRs in Series</vt:lpstr>
      <vt:lpstr>Isothermal CSTRs in Parallel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234</cp:revision>
  <cp:lastPrinted>2014-02-13T17:06:18Z</cp:lastPrinted>
  <dcterms:created xsi:type="dcterms:W3CDTF">2009-02-04T16:21:14Z</dcterms:created>
  <dcterms:modified xsi:type="dcterms:W3CDTF">2015-08-23T20:51:18Z</dcterms:modified>
</cp:coreProperties>
</file>